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6"/>
  </p:notesMasterIdLst>
  <p:sldIdLst>
    <p:sldId id="256" r:id="rId2"/>
    <p:sldId id="372" r:id="rId3"/>
    <p:sldId id="262" r:id="rId4"/>
    <p:sldId id="257" r:id="rId5"/>
    <p:sldId id="258" r:id="rId6"/>
    <p:sldId id="263" r:id="rId7"/>
    <p:sldId id="373" r:id="rId8"/>
    <p:sldId id="259" r:id="rId9"/>
    <p:sldId id="374" r:id="rId10"/>
    <p:sldId id="375" r:id="rId11"/>
    <p:sldId id="376" r:id="rId12"/>
    <p:sldId id="377" r:id="rId13"/>
    <p:sldId id="378" r:id="rId14"/>
    <p:sldId id="273" r:id="rId15"/>
    <p:sldId id="275" r:id="rId16"/>
    <p:sldId id="379" r:id="rId17"/>
    <p:sldId id="380" r:id="rId18"/>
    <p:sldId id="381" r:id="rId19"/>
    <p:sldId id="356" r:id="rId20"/>
    <p:sldId id="280" r:id="rId21"/>
    <p:sldId id="285" r:id="rId22"/>
    <p:sldId id="382" r:id="rId23"/>
    <p:sldId id="385" r:id="rId24"/>
    <p:sldId id="383" r:id="rId25"/>
    <p:sldId id="384" r:id="rId26"/>
    <p:sldId id="386" r:id="rId27"/>
    <p:sldId id="358" r:id="rId28"/>
    <p:sldId id="367" r:id="rId29"/>
    <p:sldId id="359" r:id="rId30"/>
    <p:sldId id="365" r:id="rId31"/>
    <p:sldId id="360" r:id="rId32"/>
    <p:sldId id="351" r:id="rId33"/>
    <p:sldId id="361" r:id="rId34"/>
    <p:sldId id="260"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Montserrat" pitchFamily="2" charset="77"/>
      <p:regular r:id="rId41"/>
      <p:bold r:id="rId42"/>
      <p:italic r:id="rId43"/>
      <p:boldItalic r:id="rId44"/>
    </p:embeddedFont>
    <p:embeddedFont>
      <p:font typeface="Montserrat Black" pitchFamily="2" charset="77"/>
      <p:bold r:id="rId45"/>
      <p:italic r:id="rId46"/>
      <p:boldItalic r:id="rId47"/>
    </p:embeddedFont>
    <p:embeddedFont>
      <p:font typeface="Montserrat SemiBold" pitchFamily="2" charset="77"/>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2F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75"/>
    <p:restoredTop sz="62720"/>
  </p:normalViewPr>
  <p:slideViewPr>
    <p:cSldViewPr snapToGrid="0">
      <p:cViewPr varScale="1">
        <p:scale>
          <a:sx n="86" d="100"/>
          <a:sy n="86" d="100"/>
        </p:scale>
        <p:origin x="1696"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br>
              <a:rPr lang="en-GB" dirty="0"/>
            </a:br>
            <a:endParaRPr dirty="0"/>
          </a:p>
        </p:txBody>
      </p:sp>
    </p:spTree>
    <p:extLst>
      <p:ext uri="{BB962C8B-B14F-4D97-AF65-F5344CB8AC3E}">
        <p14:creationId xmlns:p14="http://schemas.microsoft.com/office/powerpoint/2010/main" val="4115888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br>
              <a:rPr lang="en-GB" dirty="0"/>
            </a:br>
            <a:endParaRPr dirty="0"/>
          </a:p>
        </p:txBody>
      </p:sp>
    </p:spTree>
    <p:extLst>
      <p:ext uri="{BB962C8B-B14F-4D97-AF65-F5344CB8AC3E}">
        <p14:creationId xmlns:p14="http://schemas.microsoft.com/office/powerpoint/2010/main" val="2618356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br>
              <a:rPr lang="en-GB" dirty="0"/>
            </a:br>
            <a:endParaRPr dirty="0"/>
          </a:p>
        </p:txBody>
      </p:sp>
    </p:spTree>
    <p:extLst>
      <p:ext uri="{BB962C8B-B14F-4D97-AF65-F5344CB8AC3E}">
        <p14:creationId xmlns:p14="http://schemas.microsoft.com/office/powerpoint/2010/main" val="3136301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br>
              <a:rPr lang="en-GB" dirty="0"/>
            </a:br>
            <a:endParaRPr dirty="0"/>
          </a:p>
        </p:txBody>
      </p:sp>
    </p:spTree>
    <p:extLst>
      <p:ext uri="{BB962C8B-B14F-4D97-AF65-F5344CB8AC3E}">
        <p14:creationId xmlns:p14="http://schemas.microsoft.com/office/powerpoint/2010/main" val="2339958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b195bce9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b195bce9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74013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70934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717826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85184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11918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b195bce9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b195bce9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1585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b195bce9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b195bce9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2104332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GB"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803880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nSpc>
                <a:spcPct val="150000"/>
              </a:lnSpc>
              <a:spcBef>
                <a:spcPts val="1200"/>
              </a:spcBef>
              <a:buNone/>
            </a:pPr>
            <a:endParaRPr lang="en-GB" sz="1100" b="0" i="0" u="none" strike="noStrike" cap="none" dirty="0">
              <a:solidFill>
                <a:srgbClr val="000000"/>
              </a:solidFill>
              <a:effectLst/>
              <a:latin typeface="Arial"/>
              <a:ea typeface="Montserrat"/>
              <a:cs typeface="Arial"/>
              <a:sym typeface="Arial"/>
            </a:endParaRPr>
          </a:p>
        </p:txBody>
      </p:sp>
    </p:spTree>
    <p:extLst>
      <p:ext uri="{BB962C8B-B14F-4D97-AF65-F5344CB8AC3E}">
        <p14:creationId xmlns:p14="http://schemas.microsoft.com/office/powerpoint/2010/main" val="1065819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nSpc>
                <a:spcPct val="150000"/>
              </a:lnSpc>
              <a:spcBef>
                <a:spcPts val="1200"/>
              </a:spcBef>
              <a:buNone/>
            </a:pPr>
            <a:endParaRPr lang="en-GB" sz="1100" b="0" i="0" u="none" strike="noStrike" cap="none" dirty="0">
              <a:solidFill>
                <a:srgbClr val="000000"/>
              </a:solidFill>
              <a:effectLst/>
              <a:latin typeface="Arial"/>
              <a:ea typeface="Montserrat"/>
              <a:cs typeface="Arial"/>
              <a:sym typeface="Arial"/>
            </a:endParaRPr>
          </a:p>
        </p:txBody>
      </p:sp>
    </p:spTree>
    <p:extLst>
      <p:ext uri="{BB962C8B-B14F-4D97-AF65-F5344CB8AC3E}">
        <p14:creationId xmlns:p14="http://schemas.microsoft.com/office/powerpoint/2010/main" val="3833998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nSpc>
                <a:spcPct val="150000"/>
              </a:lnSpc>
              <a:spcBef>
                <a:spcPts val="1200"/>
              </a:spcBef>
              <a:buNone/>
            </a:pPr>
            <a:endParaRPr lang="en-GB" sz="1100" b="0" i="0" u="none" strike="noStrike" cap="none" dirty="0">
              <a:solidFill>
                <a:srgbClr val="000000"/>
              </a:solidFill>
              <a:effectLst/>
              <a:latin typeface="Arial"/>
              <a:ea typeface="Montserrat"/>
              <a:cs typeface="Arial"/>
              <a:sym typeface="Arial"/>
            </a:endParaRPr>
          </a:p>
        </p:txBody>
      </p:sp>
    </p:spTree>
    <p:extLst>
      <p:ext uri="{BB962C8B-B14F-4D97-AF65-F5344CB8AC3E}">
        <p14:creationId xmlns:p14="http://schemas.microsoft.com/office/powerpoint/2010/main" val="2545236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nSpc>
                <a:spcPct val="150000"/>
              </a:lnSpc>
              <a:spcBef>
                <a:spcPts val="1200"/>
              </a:spcBef>
              <a:buNone/>
            </a:pPr>
            <a:endParaRPr lang="en-GB" sz="1100" b="0" i="0" u="none" strike="noStrike" cap="none" dirty="0">
              <a:solidFill>
                <a:srgbClr val="000000"/>
              </a:solidFill>
              <a:effectLst/>
              <a:latin typeface="Arial"/>
              <a:ea typeface="Montserrat"/>
              <a:cs typeface="Arial"/>
              <a:sym typeface="Arial"/>
            </a:endParaRPr>
          </a:p>
        </p:txBody>
      </p:sp>
    </p:spTree>
    <p:extLst>
      <p:ext uri="{BB962C8B-B14F-4D97-AF65-F5344CB8AC3E}">
        <p14:creationId xmlns:p14="http://schemas.microsoft.com/office/powerpoint/2010/main" val="1427935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nSpc>
                <a:spcPct val="150000"/>
              </a:lnSpc>
              <a:spcBef>
                <a:spcPts val="1200"/>
              </a:spcBef>
              <a:buNone/>
            </a:pPr>
            <a:endParaRPr lang="en-GB" sz="1100" b="0" i="0" u="none" strike="noStrike" cap="none" dirty="0">
              <a:solidFill>
                <a:srgbClr val="000000"/>
              </a:solidFill>
              <a:effectLst/>
              <a:latin typeface="Arial"/>
              <a:ea typeface="Montserrat"/>
              <a:cs typeface="Arial"/>
              <a:sym typeface="Arial"/>
            </a:endParaRPr>
          </a:p>
        </p:txBody>
      </p:sp>
    </p:spTree>
    <p:extLst>
      <p:ext uri="{BB962C8B-B14F-4D97-AF65-F5344CB8AC3E}">
        <p14:creationId xmlns:p14="http://schemas.microsoft.com/office/powerpoint/2010/main" val="1251137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nSpc>
                <a:spcPct val="150000"/>
              </a:lnSpc>
              <a:spcBef>
                <a:spcPts val="1200"/>
              </a:spcBef>
              <a:buNone/>
            </a:pPr>
            <a:endParaRPr lang="en-GB" sz="1100" b="0" i="0" u="none" strike="noStrike" cap="none" dirty="0">
              <a:solidFill>
                <a:srgbClr val="000000"/>
              </a:solidFill>
              <a:effectLst/>
              <a:latin typeface="Arial"/>
              <a:ea typeface="Montserrat"/>
              <a:cs typeface="Arial"/>
              <a:sym typeface="Arial"/>
            </a:endParaRPr>
          </a:p>
        </p:txBody>
      </p:sp>
    </p:spTree>
    <p:extLst>
      <p:ext uri="{BB962C8B-B14F-4D97-AF65-F5344CB8AC3E}">
        <p14:creationId xmlns:p14="http://schemas.microsoft.com/office/powerpoint/2010/main" val="1803184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b195bce9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b195bce9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64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nSpc>
                <a:spcPct val="150000"/>
              </a:lnSpc>
              <a:spcBef>
                <a:spcPts val="1200"/>
              </a:spcBef>
              <a:buNone/>
            </a:pPr>
            <a:endParaRPr lang="en-GB" sz="1100" b="0" i="0" u="none" strike="noStrike" cap="none" dirty="0">
              <a:solidFill>
                <a:srgbClr val="000000"/>
              </a:solidFill>
              <a:effectLst/>
              <a:latin typeface="Arial"/>
              <a:ea typeface="Montserrat"/>
              <a:cs typeface="Arial"/>
              <a:sym typeface="Arial"/>
            </a:endParaRPr>
          </a:p>
        </p:txBody>
      </p:sp>
    </p:spTree>
    <p:extLst>
      <p:ext uri="{BB962C8B-B14F-4D97-AF65-F5344CB8AC3E}">
        <p14:creationId xmlns:p14="http://schemas.microsoft.com/office/powerpoint/2010/main" val="2845877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b195bce9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b195bce9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22440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b195bce9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b195bce9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32537037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GB"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023132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b195bce9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b195bce9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24322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lang="en-GB"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3422830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b195bce9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b195bce9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1506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9b195bce9f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9b195bce9f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b195bce9f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b195bce9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b195bce9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b195bce9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51381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20998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br>
              <a:rPr lang="en-GB" dirty="0"/>
            </a:br>
            <a:endParaRPr dirty="0"/>
          </a:p>
        </p:txBody>
      </p:sp>
    </p:spTree>
    <p:extLst>
      <p:ext uri="{BB962C8B-B14F-4D97-AF65-F5344CB8AC3E}">
        <p14:creationId xmlns:p14="http://schemas.microsoft.com/office/powerpoint/2010/main" val="3570625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daysoftheyear.com/" TargetMode="External"/><Relationship Id="rId13" Type="http://schemas.openxmlformats.org/officeDocument/2006/relationships/hyperlink" Target="https://videohive.net/" TargetMode="External"/><Relationship Id="rId3" Type="http://schemas.openxmlformats.org/officeDocument/2006/relationships/image" Target="../media/image2.png"/><Relationship Id="rId7" Type="http://schemas.openxmlformats.org/officeDocument/2006/relationships/hyperlink" Target="https://answerthepublic.com/" TargetMode="External"/><Relationship Id="rId12" Type="http://schemas.openxmlformats.org/officeDocument/2006/relationships/hyperlink" Target="https://www.shorturl.a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hootsuite.com/" TargetMode="External"/><Relationship Id="rId11" Type="http://schemas.openxmlformats.org/officeDocument/2006/relationships/hyperlink" Target="https://unsplash.com/" TargetMode="External"/><Relationship Id="rId5" Type="http://schemas.openxmlformats.org/officeDocument/2006/relationships/hyperlink" Target="https://business.facebook.com/creatorstudio/home" TargetMode="External"/><Relationship Id="rId10" Type="http://schemas.openxmlformats.org/officeDocument/2006/relationships/hyperlink" Target="https://later.com/" TargetMode="External"/><Relationship Id="rId4" Type="http://schemas.openxmlformats.org/officeDocument/2006/relationships/hyperlink" Target="https://www.canva.com/" TargetMode="External"/><Relationship Id="rId9" Type="http://schemas.openxmlformats.org/officeDocument/2006/relationships/hyperlink" Target="http://best-hashtags.com/" TargetMode="External"/><Relationship Id="rId1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303214"/>
            <a:ext cx="8520600" cy="189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400" dirty="0">
                <a:solidFill>
                  <a:srgbClr val="1E1C56"/>
                </a:solidFill>
                <a:latin typeface="Montserrat Black"/>
                <a:ea typeface="Montserrat Black"/>
                <a:cs typeface="Montserrat Black"/>
                <a:sym typeface="Montserrat Black"/>
              </a:rPr>
              <a:t>Social Media: An Introduction &amp; What’s New in 2022</a:t>
            </a:r>
            <a:endParaRPr sz="4400" dirty="0">
              <a:latin typeface="Montserrat"/>
              <a:ea typeface="Montserrat"/>
              <a:cs typeface="Montserrat"/>
              <a:sym typeface="Montserrat"/>
            </a:endParaRPr>
          </a:p>
        </p:txBody>
      </p:sp>
      <p:pic>
        <p:nvPicPr>
          <p:cNvPr id="55" name="Google Shape;55;p13"/>
          <p:cNvPicPr preferRelativeResize="0"/>
          <p:nvPr/>
        </p:nvPicPr>
        <p:blipFill>
          <a:blip r:embed="rId3">
            <a:alphaModFix/>
          </a:blip>
          <a:stretch>
            <a:fillRect/>
          </a:stretch>
        </p:blipFill>
        <p:spPr>
          <a:xfrm>
            <a:off x="7549306" y="242836"/>
            <a:ext cx="1364963" cy="406584"/>
          </a:xfrm>
          <a:prstGeom prst="rect">
            <a:avLst/>
          </a:prstGeom>
          <a:noFill/>
          <a:ln>
            <a:noFill/>
          </a:ln>
        </p:spPr>
      </p:pic>
      <p:pic>
        <p:nvPicPr>
          <p:cNvPr id="3" name="Picture 2" descr="Logo&#10;&#10;Description automatically generated">
            <a:extLst>
              <a:ext uri="{FF2B5EF4-FFF2-40B4-BE49-F238E27FC236}">
                <a16:creationId xmlns:a16="http://schemas.microsoft.com/office/drawing/2014/main" id="{8D1E0BA9-2163-B341-AF0E-0F4414B53760}"/>
              </a:ext>
            </a:extLst>
          </p:cNvPr>
          <p:cNvPicPr>
            <a:picLocks noChangeAspect="1"/>
          </p:cNvPicPr>
          <p:nvPr/>
        </p:nvPicPr>
        <p:blipFill>
          <a:blip r:embed="rId4"/>
          <a:stretch>
            <a:fillRect/>
          </a:stretch>
        </p:blipFill>
        <p:spPr>
          <a:xfrm>
            <a:off x="3360717" y="3515635"/>
            <a:ext cx="2422566" cy="1103483"/>
          </a:xfrm>
          <a:prstGeom prst="rect">
            <a:avLst/>
          </a:prstGeom>
        </p:spPr>
      </p:pic>
      <p:pic>
        <p:nvPicPr>
          <p:cNvPr id="7" name="Picture 6" descr="Company name&#10;&#10;Description automatically generated with low confidence">
            <a:extLst>
              <a:ext uri="{FF2B5EF4-FFF2-40B4-BE49-F238E27FC236}">
                <a16:creationId xmlns:a16="http://schemas.microsoft.com/office/drawing/2014/main" id="{1CA34E7A-9DEE-5F4E-A950-E76CB20FB359}"/>
              </a:ext>
            </a:extLst>
          </p:cNvPr>
          <p:cNvPicPr>
            <a:picLocks noChangeAspect="1"/>
          </p:cNvPicPr>
          <p:nvPr/>
        </p:nvPicPr>
        <p:blipFill>
          <a:blip r:embed="rId5"/>
          <a:stretch>
            <a:fillRect/>
          </a:stretch>
        </p:blipFill>
        <p:spPr>
          <a:xfrm>
            <a:off x="311700" y="242836"/>
            <a:ext cx="1319414" cy="5648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lvl="0" algn="just">
              <a:lnSpc>
                <a:spcPct val="115000"/>
              </a:lnSpc>
              <a:spcBef>
                <a:spcPts val="1200"/>
              </a:spcBef>
              <a:spcAft>
                <a:spcPts val="1200"/>
              </a:spcAft>
            </a:pPr>
            <a:r>
              <a:rPr lang="en-GB" sz="800" b="1" dirty="0">
                <a:solidFill>
                  <a:srgbClr val="1E1C56"/>
                </a:solidFill>
                <a:latin typeface="Montserrat"/>
                <a:ea typeface="Montserrat"/>
                <a:cs typeface="Montserrat"/>
                <a:sym typeface="Montserrat"/>
              </a:rPr>
              <a:t>What is Social Media Marketing? </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9;p16">
            <a:extLst>
              <a:ext uri="{FF2B5EF4-FFF2-40B4-BE49-F238E27FC236}">
                <a16:creationId xmlns:a16="http://schemas.microsoft.com/office/drawing/2014/main" id="{D2D84AAB-9A27-CC44-9B69-E6E779674A0A}"/>
              </a:ext>
            </a:extLst>
          </p:cNvPr>
          <p:cNvSpPr txBox="1">
            <a:spLocks/>
          </p:cNvSpPr>
          <p:nvPr/>
        </p:nvSpPr>
        <p:spPr>
          <a:xfrm>
            <a:off x="569124" y="972111"/>
            <a:ext cx="7660476" cy="7086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just">
              <a:lnSpc>
                <a:spcPct val="150000"/>
              </a:lnSpc>
              <a:spcBef>
                <a:spcPts val="1200"/>
              </a:spcBef>
              <a:buFont typeface="Arial"/>
              <a:buNone/>
            </a:pPr>
            <a:r>
              <a:rPr lang="en-GB" sz="1500" dirty="0">
                <a:solidFill>
                  <a:srgbClr val="1E1C56"/>
                </a:solidFill>
                <a:latin typeface="Montserrat Black"/>
                <a:ea typeface="Montserrat Black"/>
                <a:cs typeface="Montserrat Black"/>
                <a:sym typeface="Montserrat Black"/>
              </a:rPr>
              <a:t>The 4 Core Pillars of Social Media Marketing - Strategy</a:t>
            </a:r>
          </a:p>
        </p:txBody>
      </p:sp>
      <p:sp>
        <p:nvSpPr>
          <p:cNvPr id="7" name="Google Shape;79;p16">
            <a:extLst>
              <a:ext uri="{FF2B5EF4-FFF2-40B4-BE49-F238E27FC236}">
                <a16:creationId xmlns:a16="http://schemas.microsoft.com/office/drawing/2014/main" id="{CD9548BF-7C92-FF49-A96E-317B5D5E87FA}"/>
              </a:ext>
            </a:extLst>
          </p:cNvPr>
          <p:cNvSpPr txBox="1">
            <a:spLocks noGrp="1"/>
          </p:cNvSpPr>
          <p:nvPr>
            <p:ph type="body" idx="1"/>
          </p:nvPr>
        </p:nvSpPr>
        <p:spPr>
          <a:xfrm>
            <a:off x="506100" y="1778942"/>
            <a:ext cx="8218799" cy="2164883"/>
          </a:xfrm>
          <a:prstGeom prst="rect">
            <a:avLst/>
          </a:prstGeom>
        </p:spPr>
        <p:txBody>
          <a:bodyPr spcFirstLastPara="1" wrap="square" lIns="91425" tIns="91425" rIns="91425" bIns="91425" anchor="t" anchorCtr="0">
            <a:noAutofit/>
          </a:bodyPr>
          <a:lstStyle/>
          <a:p>
            <a:pPr marL="114300" lvl="0" indent="0">
              <a:buNone/>
            </a:pPr>
            <a:r>
              <a:rPr lang="en-GB" sz="1200" dirty="0">
                <a:solidFill>
                  <a:schemeClr val="dk1"/>
                </a:solidFill>
                <a:latin typeface="Montserrat"/>
                <a:ea typeface="Montserrat"/>
                <a:cs typeface="Montserrat"/>
                <a:sym typeface="Montserrat"/>
              </a:rPr>
              <a:t>What are your goals? How can social media help you achieve your business goals? Some businesses use social media for increasing their brand awareness, others use it for driving website traffic and sales. </a:t>
            </a:r>
          </a:p>
          <a:p>
            <a:pPr marL="114300" lvl="0" indent="0">
              <a:buNone/>
            </a:pPr>
            <a:endParaRPr lang="en-GB" sz="1200" dirty="0">
              <a:solidFill>
                <a:schemeClr val="dk1"/>
              </a:solidFill>
              <a:latin typeface="Montserrat"/>
              <a:ea typeface="Montserrat"/>
              <a:cs typeface="Montserrat"/>
              <a:sym typeface="Montserrat"/>
            </a:endParaRPr>
          </a:p>
          <a:p>
            <a:pPr marL="114300" lvl="0" indent="0">
              <a:buNone/>
            </a:pPr>
            <a:r>
              <a:rPr lang="en-GB" sz="1200" dirty="0">
                <a:solidFill>
                  <a:schemeClr val="dk1"/>
                </a:solidFill>
                <a:latin typeface="Montserrat"/>
                <a:ea typeface="Montserrat"/>
                <a:cs typeface="Montserrat"/>
                <a:sym typeface="Montserrat"/>
              </a:rPr>
              <a:t>Social media can also help you generate engagement around your brand, create a community, and serve as a customer support channel for your customers.</a:t>
            </a:r>
          </a:p>
          <a:p>
            <a:pPr marL="114300" lvl="0" indent="0">
              <a:buNone/>
            </a:pPr>
            <a:endParaRPr lang="en-GB" sz="1200" dirty="0">
              <a:solidFill>
                <a:schemeClr val="dk1"/>
              </a:solidFill>
              <a:latin typeface="Montserrat"/>
              <a:ea typeface="Montserrat"/>
              <a:cs typeface="Montserrat"/>
              <a:sym typeface="Montserrat"/>
            </a:endParaRPr>
          </a:p>
          <a:p>
            <a:pPr marL="114300" lvl="0" indent="0">
              <a:buNone/>
            </a:pPr>
            <a:r>
              <a:rPr lang="en-GB" sz="1200" dirty="0">
                <a:solidFill>
                  <a:schemeClr val="dk1"/>
                </a:solidFill>
                <a:latin typeface="Montserrat"/>
                <a:ea typeface="Montserrat"/>
                <a:cs typeface="Montserrat"/>
                <a:sym typeface="Montserrat"/>
              </a:rPr>
              <a:t>Which social media platforms do you want to focus on? When starting out, it’s better to pick a few platforms that you think your target audience is on than to be on all platforms.</a:t>
            </a:r>
          </a:p>
          <a:p>
            <a:pPr marL="114300" lvl="0" indent="0">
              <a:buNone/>
            </a:pPr>
            <a:endParaRPr lang="en-GB" sz="1200" dirty="0">
              <a:solidFill>
                <a:schemeClr val="dk1"/>
              </a:solidFill>
              <a:latin typeface="Montserrat"/>
              <a:ea typeface="Montserrat"/>
              <a:cs typeface="Montserrat"/>
              <a:sym typeface="Montserrat"/>
            </a:endParaRPr>
          </a:p>
          <a:p>
            <a:pPr marL="114300" lvl="0" indent="0">
              <a:buNone/>
            </a:pPr>
            <a:r>
              <a:rPr lang="en-GB" sz="1200" dirty="0">
                <a:solidFill>
                  <a:schemeClr val="dk1"/>
                </a:solidFill>
                <a:latin typeface="Montserrat"/>
                <a:ea typeface="Montserrat"/>
                <a:cs typeface="Montserrat"/>
                <a:sym typeface="Montserrat"/>
              </a:rPr>
              <a:t>What type of content do you want to share? What type of content will attract your target audience best? Is it images, videos, or links? Is it educational or entertaining content? We’re going to get more in-depth with how you can build a social media strategy later. </a:t>
            </a:r>
            <a:endParaRPr lang="en-GB" sz="1200" dirty="0">
              <a:solidFill>
                <a:schemeClr val="dk1"/>
              </a:solidFill>
              <a:highlight>
                <a:srgbClr val="FFFFFF"/>
              </a:highlight>
              <a:latin typeface="Montserrat"/>
              <a:ea typeface="Montserrat"/>
              <a:cs typeface="Montserrat"/>
              <a:sym typeface="Montserrat"/>
            </a:endParaRPr>
          </a:p>
        </p:txBody>
      </p:sp>
    </p:spTree>
    <p:extLst>
      <p:ext uri="{BB962C8B-B14F-4D97-AF65-F5344CB8AC3E}">
        <p14:creationId xmlns:p14="http://schemas.microsoft.com/office/powerpoint/2010/main" val="445685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lvl="0" algn="just">
              <a:lnSpc>
                <a:spcPct val="115000"/>
              </a:lnSpc>
              <a:spcBef>
                <a:spcPts val="1200"/>
              </a:spcBef>
              <a:spcAft>
                <a:spcPts val="1200"/>
              </a:spcAft>
            </a:pPr>
            <a:r>
              <a:rPr lang="en-GB" sz="800" b="1" dirty="0">
                <a:solidFill>
                  <a:srgbClr val="1E1C56"/>
                </a:solidFill>
                <a:latin typeface="Montserrat"/>
                <a:ea typeface="Montserrat"/>
                <a:cs typeface="Montserrat"/>
                <a:sym typeface="Montserrat"/>
              </a:rPr>
              <a:t>What is Social Media Marketing? </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9;p16">
            <a:extLst>
              <a:ext uri="{FF2B5EF4-FFF2-40B4-BE49-F238E27FC236}">
                <a16:creationId xmlns:a16="http://schemas.microsoft.com/office/drawing/2014/main" id="{D2D84AAB-9A27-CC44-9B69-E6E779674A0A}"/>
              </a:ext>
            </a:extLst>
          </p:cNvPr>
          <p:cNvSpPr txBox="1">
            <a:spLocks/>
          </p:cNvSpPr>
          <p:nvPr/>
        </p:nvSpPr>
        <p:spPr>
          <a:xfrm>
            <a:off x="569124" y="972111"/>
            <a:ext cx="7660476" cy="7086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just">
              <a:lnSpc>
                <a:spcPct val="150000"/>
              </a:lnSpc>
              <a:spcBef>
                <a:spcPts val="1200"/>
              </a:spcBef>
              <a:buFont typeface="Arial"/>
              <a:buNone/>
            </a:pPr>
            <a:r>
              <a:rPr lang="en-GB" sz="1500" dirty="0">
                <a:solidFill>
                  <a:srgbClr val="1E1C56"/>
                </a:solidFill>
                <a:latin typeface="Montserrat Black"/>
                <a:ea typeface="Montserrat Black"/>
                <a:cs typeface="Montserrat Black"/>
                <a:sym typeface="Montserrat Black"/>
              </a:rPr>
              <a:t>The 4 Core Pillars of Social Media Marketing – Planning &amp; Publishing</a:t>
            </a:r>
          </a:p>
        </p:txBody>
      </p:sp>
      <p:sp>
        <p:nvSpPr>
          <p:cNvPr id="7" name="Google Shape;79;p16">
            <a:extLst>
              <a:ext uri="{FF2B5EF4-FFF2-40B4-BE49-F238E27FC236}">
                <a16:creationId xmlns:a16="http://schemas.microsoft.com/office/drawing/2014/main" id="{CD9548BF-7C92-FF49-A96E-317B5D5E87FA}"/>
              </a:ext>
            </a:extLst>
          </p:cNvPr>
          <p:cNvSpPr txBox="1">
            <a:spLocks noGrp="1"/>
          </p:cNvSpPr>
          <p:nvPr>
            <p:ph type="body" idx="1"/>
          </p:nvPr>
        </p:nvSpPr>
        <p:spPr>
          <a:xfrm>
            <a:off x="506100" y="1778942"/>
            <a:ext cx="8218799" cy="2164883"/>
          </a:xfrm>
          <a:prstGeom prst="rect">
            <a:avLst/>
          </a:prstGeom>
        </p:spPr>
        <p:txBody>
          <a:bodyPr spcFirstLastPara="1" wrap="square" lIns="91425" tIns="91425" rIns="91425" bIns="91425" anchor="t" anchorCtr="0">
            <a:noAutofit/>
          </a:bodyPr>
          <a:lstStyle/>
          <a:p>
            <a:pPr marL="114300" lvl="0" indent="0">
              <a:buNone/>
            </a:pPr>
            <a:r>
              <a:rPr lang="en-GB" sz="1200" dirty="0">
                <a:solidFill>
                  <a:schemeClr val="dk1"/>
                </a:solidFill>
                <a:latin typeface="Montserrat"/>
                <a:ea typeface="Montserrat"/>
                <a:cs typeface="Montserrat"/>
                <a:sym typeface="Montserrat"/>
              </a:rPr>
              <a:t>Social media marketing for small businesses usually starts with having a consistent presence on social media. </a:t>
            </a:r>
          </a:p>
          <a:p>
            <a:pPr marL="114300" lvl="0" indent="0">
              <a:buNone/>
            </a:pPr>
            <a:endParaRPr lang="en-GB" sz="1200" dirty="0">
              <a:solidFill>
                <a:schemeClr val="dk1"/>
              </a:solidFill>
              <a:latin typeface="Montserrat"/>
              <a:ea typeface="Montserrat"/>
              <a:cs typeface="Montserrat"/>
              <a:sym typeface="Montserrat"/>
            </a:endParaRPr>
          </a:p>
          <a:p>
            <a:pPr marL="114300" lvl="0" indent="0">
              <a:buNone/>
            </a:pPr>
            <a:r>
              <a:rPr lang="en-GB" sz="1200" dirty="0">
                <a:solidFill>
                  <a:schemeClr val="dk1"/>
                </a:solidFill>
                <a:latin typeface="Montserrat"/>
                <a:ea typeface="Montserrat"/>
                <a:cs typeface="Montserrat"/>
                <a:sym typeface="Montserrat"/>
              </a:rPr>
              <a:t>Publishing to social media is as simple as sharing a blog post, an image, or a video on a social media platform – but you will want to plan your content ahead of time instead of creating and publishing content spontaneously. </a:t>
            </a:r>
          </a:p>
          <a:p>
            <a:pPr marL="114300" lvl="0" indent="0">
              <a:buNone/>
            </a:pPr>
            <a:endParaRPr lang="en-GB" sz="1200" dirty="0">
              <a:solidFill>
                <a:schemeClr val="dk1"/>
              </a:solidFill>
              <a:latin typeface="Montserrat"/>
              <a:ea typeface="Montserrat"/>
              <a:cs typeface="Montserrat"/>
              <a:sym typeface="Montserrat"/>
            </a:endParaRPr>
          </a:p>
          <a:p>
            <a:pPr marL="114300" lvl="0" indent="0">
              <a:buNone/>
            </a:pPr>
            <a:r>
              <a:rPr lang="en-GB" sz="1200" dirty="0">
                <a:solidFill>
                  <a:schemeClr val="dk1"/>
                </a:solidFill>
                <a:latin typeface="Montserrat"/>
                <a:ea typeface="Montserrat"/>
                <a:cs typeface="Montserrat"/>
                <a:sym typeface="Montserrat"/>
              </a:rPr>
              <a:t>There are now a variety of social media scheduling tools, such as Creator Studio, that can help you publish your content automatically at your preferred time. This saves you time and allows you to reach your audience when they are most likely to engage with your content.</a:t>
            </a:r>
            <a:endParaRPr lang="en-GB" sz="1200" dirty="0">
              <a:solidFill>
                <a:schemeClr val="dk1"/>
              </a:solidFill>
              <a:highlight>
                <a:srgbClr val="FFFFFF"/>
              </a:highlight>
              <a:latin typeface="Montserrat"/>
              <a:ea typeface="Montserrat"/>
              <a:cs typeface="Montserrat"/>
              <a:sym typeface="Montserrat"/>
            </a:endParaRPr>
          </a:p>
        </p:txBody>
      </p:sp>
    </p:spTree>
    <p:extLst>
      <p:ext uri="{BB962C8B-B14F-4D97-AF65-F5344CB8AC3E}">
        <p14:creationId xmlns:p14="http://schemas.microsoft.com/office/powerpoint/2010/main" val="4063859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lvl="0" algn="just">
              <a:lnSpc>
                <a:spcPct val="115000"/>
              </a:lnSpc>
              <a:spcBef>
                <a:spcPts val="1200"/>
              </a:spcBef>
              <a:spcAft>
                <a:spcPts val="1200"/>
              </a:spcAft>
            </a:pPr>
            <a:r>
              <a:rPr lang="en-GB" sz="800" b="1" dirty="0">
                <a:solidFill>
                  <a:srgbClr val="1E1C56"/>
                </a:solidFill>
                <a:latin typeface="Montserrat"/>
                <a:ea typeface="Montserrat"/>
                <a:cs typeface="Montserrat"/>
                <a:sym typeface="Montserrat"/>
              </a:rPr>
              <a:t>What is Social Media Marketing? </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9;p16">
            <a:extLst>
              <a:ext uri="{FF2B5EF4-FFF2-40B4-BE49-F238E27FC236}">
                <a16:creationId xmlns:a16="http://schemas.microsoft.com/office/drawing/2014/main" id="{D2D84AAB-9A27-CC44-9B69-E6E779674A0A}"/>
              </a:ext>
            </a:extLst>
          </p:cNvPr>
          <p:cNvSpPr txBox="1">
            <a:spLocks/>
          </p:cNvSpPr>
          <p:nvPr/>
        </p:nvSpPr>
        <p:spPr>
          <a:xfrm>
            <a:off x="569124" y="972111"/>
            <a:ext cx="7660476" cy="7086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just">
              <a:lnSpc>
                <a:spcPct val="150000"/>
              </a:lnSpc>
              <a:spcBef>
                <a:spcPts val="1200"/>
              </a:spcBef>
              <a:buFont typeface="Arial"/>
              <a:buNone/>
            </a:pPr>
            <a:r>
              <a:rPr lang="en-GB" sz="1500" dirty="0">
                <a:solidFill>
                  <a:srgbClr val="1E1C56"/>
                </a:solidFill>
                <a:latin typeface="Montserrat Black"/>
                <a:ea typeface="Montserrat Black"/>
                <a:cs typeface="Montserrat Black"/>
                <a:sym typeface="Montserrat Black"/>
              </a:rPr>
              <a:t>The 4 Core Pillars of Social Media Marketing – Listening &amp; Engaging</a:t>
            </a:r>
          </a:p>
        </p:txBody>
      </p:sp>
      <p:sp>
        <p:nvSpPr>
          <p:cNvPr id="7" name="Google Shape;79;p16">
            <a:extLst>
              <a:ext uri="{FF2B5EF4-FFF2-40B4-BE49-F238E27FC236}">
                <a16:creationId xmlns:a16="http://schemas.microsoft.com/office/drawing/2014/main" id="{CD9548BF-7C92-FF49-A96E-317B5D5E87FA}"/>
              </a:ext>
            </a:extLst>
          </p:cNvPr>
          <p:cNvSpPr txBox="1">
            <a:spLocks noGrp="1"/>
          </p:cNvSpPr>
          <p:nvPr>
            <p:ph type="body" idx="1"/>
          </p:nvPr>
        </p:nvSpPr>
        <p:spPr>
          <a:xfrm>
            <a:off x="506100" y="1778942"/>
            <a:ext cx="8218799" cy="2164883"/>
          </a:xfrm>
          <a:prstGeom prst="rect">
            <a:avLst/>
          </a:prstGeom>
        </p:spPr>
        <p:txBody>
          <a:bodyPr spcFirstLastPara="1" wrap="square" lIns="91425" tIns="91425" rIns="91425" bIns="91425" anchor="t" anchorCtr="0">
            <a:noAutofit/>
          </a:bodyPr>
          <a:lstStyle/>
          <a:p>
            <a:pPr marL="114300" lvl="0" indent="0">
              <a:buNone/>
            </a:pPr>
            <a:r>
              <a:rPr lang="en-GB" sz="1200" dirty="0">
                <a:solidFill>
                  <a:schemeClr val="dk1"/>
                </a:solidFill>
                <a:latin typeface="Montserrat"/>
                <a:ea typeface="Montserrat"/>
                <a:cs typeface="Montserrat"/>
                <a:sym typeface="Montserrat"/>
              </a:rPr>
              <a:t>As your business and social media following grow, conversations about your brand will also increase. People will comment on your social media posts, tag you in their social media posts, or message you directly.</a:t>
            </a:r>
          </a:p>
          <a:p>
            <a:pPr marL="114300" lvl="0" indent="0">
              <a:buNone/>
            </a:pPr>
            <a:endParaRPr lang="en-GB" sz="1200" dirty="0">
              <a:solidFill>
                <a:schemeClr val="dk1"/>
              </a:solidFill>
              <a:latin typeface="Montserrat"/>
              <a:ea typeface="Montserrat"/>
              <a:cs typeface="Montserrat"/>
              <a:sym typeface="Montserrat"/>
            </a:endParaRPr>
          </a:p>
          <a:p>
            <a:pPr marL="114300" lvl="0" indent="0">
              <a:buNone/>
            </a:pPr>
            <a:r>
              <a:rPr lang="en-GB" sz="1200" dirty="0">
                <a:solidFill>
                  <a:schemeClr val="dk1"/>
                </a:solidFill>
                <a:latin typeface="Montserrat"/>
                <a:ea typeface="Montserrat"/>
                <a:cs typeface="Montserrat"/>
                <a:sym typeface="Montserrat"/>
              </a:rPr>
              <a:t>People might even talk about your brand on social media without letting you know. So you will want to monitor social media conversations about your brand. If it’s a positive comment, you get a chance to surprise and delight them. Otherwise, you can offer support and correct a situation before it gets worse.</a:t>
            </a:r>
          </a:p>
          <a:p>
            <a:pPr marL="114300" lvl="0" indent="0">
              <a:buNone/>
            </a:pPr>
            <a:endParaRPr lang="en-GB" sz="1200" dirty="0">
              <a:solidFill>
                <a:schemeClr val="dk1"/>
              </a:solidFill>
              <a:latin typeface="Montserrat"/>
              <a:ea typeface="Montserrat"/>
              <a:cs typeface="Montserrat"/>
              <a:sym typeface="Montserrat"/>
            </a:endParaRPr>
          </a:p>
          <a:p>
            <a:pPr marL="114300" lvl="0" indent="0">
              <a:buNone/>
            </a:pPr>
            <a:r>
              <a:rPr lang="en-GB" sz="1200" dirty="0">
                <a:solidFill>
                  <a:schemeClr val="dk1"/>
                </a:solidFill>
                <a:latin typeface="Montserrat"/>
                <a:ea typeface="Montserrat"/>
                <a:cs typeface="Montserrat"/>
                <a:sym typeface="Montserrat"/>
              </a:rPr>
              <a:t>Be sure to check all your notifications across your social media platforms and don’t just read but respond to your followers! </a:t>
            </a:r>
            <a:endParaRPr lang="en-GB" sz="1200" dirty="0">
              <a:solidFill>
                <a:schemeClr val="dk1"/>
              </a:solidFill>
              <a:highlight>
                <a:srgbClr val="FFFFFF"/>
              </a:highlight>
              <a:latin typeface="Montserrat"/>
              <a:ea typeface="Montserrat"/>
              <a:cs typeface="Montserrat"/>
              <a:sym typeface="Montserrat"/>
            </a:endParaRPr>
          </a:p>
        </p:txBody>
      </p:sp>
    </p:spTree>
    <p:extLst>
      <p:ext uri="{BB962C8B-B14F-4D97-AF65-F5344CB8AC3E}">
        <p14:creationId xmlns:p14="http://schemas.microsoft.com/office/powerpoint/2010/main" val="3033291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lvl="0" algn="just">
              <a:lnSpc>
                <a:spcPct val="115000"/>
              </a:lnSpc>
              <a:spcBef>
                <a:spcPts val="1200"/>
              </a:spcBef>
              <a:spcAft>
                <a:spcPts val="1200"/>
              </a:spcAft>
            </a:pPr>
            <a:r>
              <a:rPr lang="en-GB" sz="800" b="1" dirty="0">
                <a:solidFill>
                  <a:srgbClr val="1E1C56"/>
                </a:solidFill>
                <a:latin typeface="Montserrat"/>
                <a:ea typeface="Montserrat"/>
                <a:cs typeface="Montserrat"/>
                <a:sym typeface="Montserrat"/>
              </a:rPr>
              <a:t>What is Social Media Marketing? </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9;p16">
            <a:extLst>
              <a:ext uri="{FF2B5EF4-FFF2-40B4-BE49-F238E27FC236}">
                <a16:creationId xmlns:a16="http://schemas.microsoft.com/office/drawing/2014/main" id="{D2D84AAB-9A27-CC44-9B69-E6E779674A0A}"/>
              </a:ext>
            </a:extLst>
          </p:cNvPr>
          <p:cNvSpPr txBox="1">
            <a:spLocks/>
          </p:cNvSpPr>
          <p:nvPr/>
        </p:nvSpPr>
        <p:spPr>
          <a:xfrm>
            <a:off x="569124" y="972111"/>
            <a:ext cx="7660476" cy="7086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just">
              <a:lnSpc>
                <a:spcPct val="150000"/>
              </a:lnSpc>
              <a:spcBef>
                <a:spcPts val="1200"/>
              </a:spcBef>
              <a:buFont typeface="Arial"/>
              <a:buNone/>
            </a:pPr>
            <a:r>
              <a:rPr lang="en-GB" sz="1500" dirty="0">
                <a:solidFill>
                  <a:srgbClr val="1E1C56"/>
                </a:solidFill>
                <a:latin typeface="Montserrat Black"/>
                <a:ea typeface="Montserrat Black"/>
                <a:cs typeface="Montserrat Black"/>
                <a:sym typeface="Montserrat Black"/>
              </a:rPr>
              <a:t>The 4 Core Pillars of Social Media Marketing – Analytics &amp; Reporting</a:t>
            </a:r>
          </a:p>
        </p:txBody>
      </p:sp>
      <p:sp>
        <p:nvSpPr>
          <p:cNvPr id="7" name="Google Shape;79;p16">
            <a:extLst>
              <a:ext uri="{FF2B5EF4-FFF2-40B4-BE49-F238E27FC236}">
                <a16:creationId xmlns:a16="http://schemas.microsoft.com/office/drawing/2014/main" id="{CD9548BF-7C92-FF49-A96E-317B5D5E87FA}"/>
              </a:ext>
            </a:extLst>
          </p:cNvPr>
          <p:cNvSpPr txBox="1">
            <a:spLocks noGrp="1"/>
          </p:cNvSpPr>
          <p:nvPr>
            <p:ph type="body" idx="1"/>
          </p:nvPr>
        </p:nvSpPr>
        <p:spPr>
          <a:xfrm>
            <a:off x="506100" y="1778942"/>
            <a:ext cx="8218799" cy="2164883"/>
          </a:xfrm>
          <a:prstGeom prst="rect">
            <a:avLst/>
          </a:prstGeom>
        </p:spPr>
        <p:txBody>
          <a:bodyPr spcFirstLastPara="1" wrap="square" lIns="91425" tIns="91425" rIns="91425" bIns="91425" anchor="t" anchorCtr="0">
            <a:noAutofit/>
          </a:bodyPr>
          <a:lstStyle/>
          <a:p>
            <a:pPr marL="114300" lvl="0" indent="0">
              <a:buNone/>
            </a:pPr>
            <a:r>
              <a:rPr lang="en-GB" sz="1200" dirty="0">
                <a:solidFill>
                  <a:schemeClr val="dk1"/>
                </a:solidFill>
                <a:latin typeface="Montserrat"/>
                <a:ea typeface="Montserrat"/>
                <a:cs typeface="Montserrat"/>
                <a:sym typeface="Montserrat"/>
              </a:rPr>
              <a:t>Along the way, whether you are publishing content or engaging on social media, you will want to know how your social media marketing is performing. </a:t>
            </a:r>
          </a:p>
          <a:p>
            <a:pPr marL="114300" lvl="0" indent="0">
              <a:buNone/>
            </a:pPr>
            <a:endParaRPr lang="en-GB" sz="1200" dirty="0">
              <a:solidFill>
                <a:schemeClr val="dk1"/>
              </a:solidFill>
              <a:latin typeface="Montserrat"/>
              <a:ea typeface="Montserrat"/>
              <a:cs typeface="Montserrat"/>
              <a:sym typeface="Montserrat"/>
            </a:endParaRPr>
          </a:p>
          <a:p>
            <a:r>
              <a:rPr lang="en-GB" sz="1200" dirty="0">
                <a:solidFill>
                  <a:schemeClr val="dk1"/>
                </a:solidFill>
                <a:latin typeface="Montserrat"/>
                <a:ea typeface="Montserrat"/>
                <a:cs typeface="Montserrat"/>
                <a:sym typeface="Montserrat"/>
              </a:rPr>
              <a:t>Are you reaching more people on social media than last month? </a:t>
            </a:r>
          </a:p>
          <a:p>
            <a:r>
              <a:rPr lang="en-GB" sz="1200" dirty="0">
                <a:solidFill>
                  <a:schemeClr val="dk1"/>
                </a:solidFill>
                <a:latin typeface="Montserrat"/>
                <a:ea typeface="Montserrat"/>
                <a:cs typeface="Montserrat"/>
                <a:sym typeface="Montserrat"/>
              </a:rPr>
              <a:t>How many positive mentions do you get a month? </a:t>
            </a:r>
          </a:p>
          <a:p>
            <a:r>
              <a:rPr lang="en-GB" sz="1200" dirty="0">
                <a:solidFill>
                  <a:schemeClr val="dk1"/>
                </a:solidFill>
                <a:latin typeface="Montserrat"/>
                <a:ea typeface="Montserrat"/>
                <a:cs typeface="Montserrat"/>
                <a:sym typeface="Montserrat"/>
              </a:rPr>
              <a:t>How many people used your brand’s hashtag on their social media posts?</a:t>
            </a:r>
          </a:p>
          <a:p>
            <a:pPr marL="114300" lvl="0" indent="0">
              <a:buNone/>
            </a:pPr>
            <a:endParaRPr lang="en-GB" sz="1200" dirty="0">
              <a:solidFill>
                <a:schemeClr val="dk1"/>
              </a:solidFill>
              <a:latin typeface="Montserrat"/>
              <a:ea typeface="Montserrat"/>
              <a:cs typeface="Montserrat"/>
              <a:sym typeface="Montserrat"/>
            </a:endParaRPr>
          </a:p>
          <a:p>
            <a:pPr marL="114300" lvl="0" indent="0">
              <a:buNone/>
            </a:pPr>
            <a:r>
              <a:rPr lang="en-GB" sz="1200" dirty="0">
                <a:solidFill>
                  <a:schemeClr val="dk1"/>
                </a:solidFill>
                <a:latin typeface="Montserrat"/>
                <a:ea typeface="Montserrat"/>
                <a:cs typeface="Montserrat"/>
                <a:sym typeface="Montserrat"/>
              </a:rPr>
              <a:t>Each social media platforms provide insights into your followers and content – use them! </a:t>
            </a:r>
            <a:endParaRPr lang="en-GB" sz="1200" dirty="0">
              <a:solidFill>
                <a:schemeClr val="dk1"/>
              </a:solidFill>
              <a:highlight>
                <a:srgbClr val="FFFFFF"/>
              </a:highlight>
              <a:latin typeface="Montserrat"/>
              <a:ea typeface="Montserrat"/>
              <a:cs typeface="Montserrat"/>
              <a:sym typeface="Montserrat"/>
            </a:endParaRPr>
          </a:p>
        </p:txBody>
      </p:sp>
    </p:spTree>
    <p:extLst>
      <p:ext uri="{BB962C8B-B14F-4D97-AF65-F5344CB8AC3E}">
        <p14:creationId xmlns:p14="http://schemas.microsoft.com/office/powerpoint/2010/main" val="3840540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p:nvPr/>
        </p:nvSpPr>
        <p:spPr>
          <a:xfrm>
            <a:off x="3428925" y="-1351058"/>
            <a:ext cx="7515300" cy="7515300"/>
          </a:xfrm>
          <a:prstGeom prst="ellipse">
            <a:avLst/>
          </a:prstGeom>
          <a:solidFill>
            <a:srgbClr val="E9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txBox="1">
            <a:spLocks noGrp="1"/>
          </p:cNvSpPr>
          <p:nvPr>
            <p:ph type="title"/>
          </p:nvPr>
        </p:nvSpPr>
        <p:spPr>
          <a:xfrm>
            <a:off x="0" y="-75"/>
            <a:ext cx="9191700" cy="5143500"/>
          </a:xfrm>
          <a:prstGeom prst="rect">
            <a:avLst/>
          </a:prstGeom>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en-GB" sz="4300" dirty="0">
                <a:solidFill>
                  <a:srgbClr val="1E1C56"/>
                </a:solidFill>
                <a:latin typeface="Montserrat Black"/>
                <a:ea typeface="Montserrat Black"/>
                <a:cs typeface="Montserrat Black"/>
                <a:sym typeface="Montserrat Black"/>
              </a:rPr>
              <a:t>Best Practice &amp; Key Features</a:t>
            </a:r>
            <a:endParaRPr sz="4800" dirty="0">
              <a:latin typeface="Montserrat"/>
              <a:ea typeface="Montserrat"/>
              <a:cs typeface="Montserrat"/>
              <a:sym typeface="Montserrat"/>
            </a:endParaRPr>
          </a:p>
        </p:txBody>
      </p:sp>
      <p:pic>
        <p:nvPicPr>
          <p:cNvPr id="73" name="Google Shape;73;p15"/>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6" name="Google Shape;88;p17">
            <a:extLst>
              <a:ext uri="{FF2B5EF4-FFF2-40B4-BE49-F238E27FC236}">
                <a16:creationId xmlns:a16="http://schemas.microsoft.com/office/drawing/2014/main" id="{BDB6654B-A585-E643-9A8E-090D67BE04A2}"/>
              </a:ext>
            </a:extLst>
          </p:cNvPr>
          <p:cNvSpPr/>
          <p:nvPr/>
        </p:nvSpPr>
        <p:spPr>
          <a:xfrm>
            <a:off x="4289250" y="3169275"/>
            <a:ext cx="565500" cy="565500"/>
          </a:xfrm>
          <a:prstGeom prst="ellipse">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9;p17">
            <a:extLst>
              <a:ext uri="{FF2B5EF4-FFF2-40B4-BE49-F238E27FC236}">
                <a16:creationId xmlns:a16="http://schemas.microsoft.com/office/drawing/2014/main" id="{DC949D6E-1460-394E-A0D5-D3BCB8F4E1C0}"/>
              </a:ext>
            </a:extLst>
          </p:cNvPr>
          <p:cNvSpPr txBox="1">
            <a:spLocks/>
          </p:cNvSpPr>
          <p:nvPr/>
        </p:nvSpPr>
        <p:spPr>
          <a:xfrm>
            <a:off x="0" y="3248025"/>
            <a:ext cx="9144000" cy="39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Font typeface="Arial"/>
              <a:buNone/>
            </a:pPr>
            <a:r>
              <a:rPr lang="en-GB" sz="1000" dirty="0">
                <a:solidFill>
                  <a:srgbClr val="1E1C56"/>
                </a:solidFill>
                <a:latin typeface="Montserrat SemiBold"/>
                <a:ea typeface="Montserrat SemiBold"/>
                <a:cs typeface="Montserrat SemiBold"/>
                <a:sym typeface="Montserrat SemiBold"/>
              </a:rPr>
              <a:t>Make the best of social</a:t>
            </a:r>
          </a:p>
        </p:txBody>
      </p:sp>
    </p:spTree>
    <p:extLst>
      <p:ext uri="{BB962C8B-B14F-4D97-AF65-F5344CB8AC3E}">
        <p14:creationId xmlns:p14="http://schemas.microsoft.com/office/powerpoint/2010/main" val="382047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GB" sz="800" b="1" dirty="0">
                <a:solidFill>
                  <a:srgbClr val="1E1C56"/>
                </a:solidFill>
                <a:latin typeface="Montserrat"/>
                <a:ea typeface="Montserrat"/>
                <a:cs typeface="Montserrat"/>
                <a:sym typeface="Montserrat"/>
              </a:rPr>
              <a:t>Facebook Best Practices &amp; Key Features </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p16">
            <a:extLst>
              <a:ext uri="{FF2B5EF4-FFF2-40B4-BE49-F238E27FC236}">
                <a16:creationId xmlns:a16="http://schemas.microsoft.com/office/drawing/2014/main" id="{399825FF-BCAB-C449-BC2C-21266265B80A}"/>
              </a:ext>
            </a:extLst>
          </p:cNvPr>
          <p:cNvSpPr txBox="1">
            <a:spLocks noGrp="1"/>
          </p:cNvSpPr>
          <p:nvPr>
            <p:ph type="body" idx="1"/>
          </p:nvPr>
        </p:nvSpPr>
        <p:spPr>
          <a:xfrm>
            <a:off x="506100" y="1221051"/>
            <a:ext cx="8076040" cy="3240122"/>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Properly size your images </a:t>
            </a:r>
          </a:p>
          <a:p>
            <a:pPr>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Pin your posts</a:t>
            </a:r>
          </a:p>
          <a:p>
            <a:pPr>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Master timing for YOUR audience</a:t>
            </a:r>
          </a:p>
          <a:p>
            <a:pPr>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Test &amp; learn what works for your audience</a:t>
            </a:r>
          </a:p>
          <a:p>
            <a:pPr>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Make it actionable – give them something to do! </a:t>
            </a:r>
          </a:p>
          <a:p>
            <a:pPr>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 Focus on connecting, not just selling</a:t>
            </a:r>
          </a:p>
          <a:p>
            <a:pPr>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Try Facebook Live</a:t>
            </a:r>
          </a:p>
          <a:p>
            <a:pPr>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Set up a Facebook Shop</a:t>
            </a: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p:txBody>
      </p:sp>
      <p:pic>
        <p:nvPicPr>
          <p:cNvPr id="3" name="Picture 2" descr="A picture containing text, sign, outdoor&#10;&#10;Description automatically generated">
            <a:extLst>
              <a:ext uri="{FF2B5EF4-FFF2-40B4-BE49-F238E27FC236}">
                <a16:creationId xmlns:a16="http://schemas.microsoft.com/office/drawing/2014/main" id="{671676DE-A26A-374A-AAA6-B603E03D6D98}"/>
              </a:ext>
            </a:extLst>
          </p:cNvPr>
          <p:cNvPicPr>
            <a:picLocks noChangeAspect="1"/>
          </p:cNvPicPr>
          <p:nvPr/>
        </p:nvPicPr>
        <p:blipFill>
          <a:blip r:embed="rId4"/>
          <a:stretch>
            <a:fillRect/>
          </a:stretch>
        </p:blipFill>
        <p:spPr>
          <a:xfrm>
            <a:off x="5385550" y="1162225"/>
            <a:ext cx="3196590" cy="3119253"/>
          </a:xfrm>
          <a:prstGeom prst="rect">
            <a:avLst/>
          </a:prstGeom>
        </p:spPr>
      </p:pic>
    </p:spTree>
    <p:extLst>
      <p:ext uri="{BB962C8B-B14F-4D97-AF65-F5344CB8AC3E}">
        <p14:creationId xmlns:p14="http://schemas.microsoft.com/office/powerpoint/2010/main" val="3252421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GB" sz="800" b="1" dirty="0">
                <a:solidFill>
                  <a:srgbClr val="1E1C56"/>
                </a:solidFill>
                <a:latin typeface="Montserrat"/>
                <a:ea typeface="Montserrat"/>
                <a:cs typeface="Montserrat"/>
                <a:sym typeface="Montserrat"/>
              </a:rPr>
              <a:t>Instagram Best Practices &amp; Key Features </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p16">
            <a:extLst>
              <a:ext uri="{FF2B5EF4-FFF2-40B4-BE49-F238E27FC236}">
                <a16:creationId xmlns:a16="http://schemas.microsoft.com/office/drawing/2014/main" id="{399825FF-BCAB-C449-BC2C-21266265B80A}"/>
              </a:ext>
            </a:extLst>
          </p:cNvPr>
          <p:cNvSpPr txBox="1">
            <a:spLocks noGrp="1"/>
          </p:cNvSpPr>
          <p:nvPr>
            <p:ph type="body" idx="1"/>
          </p:nvPr>
        </p:nvSpPr>
        <p:spPr>
          <a:xfrm>
            <a:off x="506100" y="1221051"/>
            <a:ext cx="8076040" cy="3240122"/>
          </a:xfrm>
          <a:prstGeom prst="rect">
            <a:avLst/>
          </a:prstGeom>
        </p:spPr>
        <p:txBody>
          <a:bodyPr spcFirstLastPara="1" wrap="square" lIns="91425" tIns="91425" rIns="91425" bIns="91425" anchor="t" anchorCtr="0">
            <a:noAutofit/>
          </a:bodyPr>
          <a:lstStyle/>
          <a:p>
            <a:endParaRPr lang="en-GB" sz="1200" b="1" dirty="0">
              <a:solidFill>
                <a:schemeClr val="dk1"/>
              </a:solidFill>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p:txBody>
      </p:sp>
      <p:sp>
        <p:nvSpPr>
          <p:cNvPr id="6" name="Google Shape;79;p16">
            <a:extLst>
              <a:ext uri="{FF2B5EF4-FFF2-40B4-BE49-F238E27FC236}">
                <a16:creationId xmlns:a16="http://schemas.microsoft.com/office/drawing/2014/main" id="{7EF99DA0-28D2-5343-B0B1-EA7733B770BC}"/>
              </a:ext>
            </a:extLst>
          </p:cNvPr>
          <p:cNvSpPr txBox="1">
            <a:spLocks/>
          </p:cNvSpPr>
          <p:nvPr/>
        </p:nvSpPr>
        <p:spPr>
          <a:xfrm>
            <a:off x="658500" y="1373451"/>
            <a:ext cx="4645020" cy="32401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buFont typeface="Arial" panose="020B0604020202020204" pitchFamily="34" charset="0"/>
              <a:buChar char="•"/>
            </a:pPr>
            <a:r>
              <a:rPr lang="en-GB" sz="1200" dirty="0">
                <a:solidFill>
                  <a:schemeClr val="dk1"/>
                </a:solidFill>
                <a:latin typeface="Montserrat"/>
                <a:ea typeface="Montserrat"/>
                <a:cs typeface="Montserrat"/>
                <a:sym typeface="Montserrat"/>
              </a:rPr>
              <a:t>Maintain a consistent feed of high-quality visuals</a:t>
            </a:r>
          </a:p>
          <a:p>
            <a:pPr>
              <a:buFont typeface="Arial" panose="020B0604020202020204" pitchFamily="34" charset="0"/>
              <a:buChar char="•"/>
            </a:pPr>
            <a:r>
              <a:rPr lang="en-GB" sz="1200" dirty="0">
                <a:solidFill>
                  <a:schemeClr val="dk1"/>
                </a:solidFill>
                <a:latin typeface="Montserrat"/>
                <a:ea typeface="Montserrat"/>
                <a:cs typeface="Montserrat"/>
                <a:sym typeface="Montserrat"/>
              </a:rPr>
              <a:t>Pay attention to what your audience wants and post for demand</a:t>
            </a:r>
          </a:p>
          <a:p>
            <a:pPr>
              <a:buFont typeface="Arial" panose="020B0604020202020204" pitchFamily="34" charset="0"/>
              <a:buChar char="•"/>
            </a:pPr>
            <a:r>
              <a:rPr lang="en-GB" sz="1200" dirty="0">
                <a:solidFill>
                  <a:schemeClr val="dk1"/>
                </a:solidFill>
                <a:latin typeface="Montserrat"/>
                <a:ea typeface="Montserrat"/>
                <a:cs typeface="Montserrat"/>
                <a:sym typeface="Montserrat"/>
              </a:rPr>
              <a:t>Create Shoppable Posts</a:t>
            </a:r>
          </a:p>
          <a:p>
            <a:pPr>
              <a:buFont typeface="Arial" panose="020B0604020202020204" pitchFamily="34" charset="0"/>
              <a:buChar char="•"/>
            </a:pPr>
            <a:r>
              <a:rPr lang="en-GB" sz="1200" dirty="0">
                <a:solidFill>
                  <a:schemeClr val="dk1"/>
                </a:solidFill>
                <a:latin typeface="Montserrat"/>
                <a:ea typeface="Montserrat"/>
                <a:cs typeface="Montserrat"/>
                <a:sym typeface="Montserrat"/>
              </a:rPr>
              <a:t>Perfect your timing</a:t>
            </a:r>
          </a:p>
          <a:p>
            <a:pPr>
              <a:buFont typeface="Arial" panose="020B0604020202020204" pitchFamily="34" charset="0"/>
              <a:buChar char="•"/>
            </a:pPr>
            <a:r>
              <a:rPr lang="en-GB" sz="1200" dirty="0">
                <a:solidFill>
                  <a:schemeClr val="dk1"/>
                </a:solidFill>
                <a:latin typeface="Montserrat"/>
                <a:ea typeface="Montserrat"/>
                <a:cs typeface="Montserrat"/>
                <a:sym typeface="Montserrat"/>
              </a:rPr>
              <a:t>Tell visual stories</a:t>
            </a:r>
          </a:p>
          <a:p>
            <a:pPr>
              <a:buFont typeface="Arial" panose="020B0604020202020204" pitchFamily="34" charset="0"/>
              <a:buChar char="•"/>
            </a:pPr>
            <a:r>
              <a:rPr lang="en-GB" sz="1200" dirty="0">
                <a:solidFill>
                  <a:schemeClr val="dk1"/>
                </a:solidFill>
                <a:latin typeface="Montserrat"/>
                <a:ea typeface="Montserrat"/>
                <a:cs typeface="Montserrat"/>
                <a:sym typeface="Montserrat"/>
              </a:rPr>
              <a:t>Use hashtags to boost content discovery</a:t>
            </a:r>
          </a:p>
          <a:p>
            <a:pPr>
              <a:buFont typeface="Arial" panose="020B0604020202020204" pitchFamily="34" charset="0"/>
              <a:buChar char="•"/>
            </a:pPr>
            <a:r>
              <a:rPr lang="en-GB" sz="1200" dirty="0">
                <a:solidFill>
                  <a:schemeClr val="dk1"/>
                </a:solidFill>
                <a:latin typeface="Montserrat"/>
                <a:ea typeface="Montserrat"/>
                <a:cs typeface="Montserrat"/>
                <a:sym typeface="Montserrat"/>
              </a:rPr>
              <a:t>Make the most of games, contests &amp; challenges</a:t>
            </a:r>
          </a:p>
          <a:p>
            <a:pPr>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Correctly post URLs and Links</a:t>
            </a:r>
          </a:p>
          <a:p>
            <a:pPr>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Think about Posts vs Stories  </a:t>
            </a:r>
          </a:p>
          <a:p>
            <a:pPr>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Make use of User Generated Content</a:t>
            </a:r>
          </a:p>
          <a:p>
            <a:pPr>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Create Reels, Reels and more Reels!</a:t>
            </a:r>
          </a:p>
        </p:txBody>
      </p:sp>
      <p:pic>
        <p:nvPicPr>
          <p:cNvPr id="3" name="Picture 2" descr="Graphical user interface&#10;&#10;Description automatically generated with low confidence">
            <a:extLst>
              <a:ext uri="{FF2B5EF4-FFF2-40B4-BE49-F238E27FC236}">
                <a16:creationId xmlns:a16="http://schemas.microsoft.com/office/drawing/2014/main" id="{97EF15AE-44F1-C343-BE74-1F6A9691F9E6}"/>
              </a:ext>
            </a:extLst>
          </p:cNvPr>
          <p:cNvPicPr>
            <a:picLocks noChangeAspect="1"/>
          </p:cNvPicPr>
          <p:nvPr/>
        </p:nvPicPr>
        <p:blipFill>
          <a:blip r:embed="rId4"/>
          <a:stretch>
            <a:fillRect/>
          </a:stretch>
        </p:blipFill>
        <p:spPr>
          <a:xfrm>
            <a:off x="5784278" y="1421887"/>
            <a:ext cx="2701222" cy="2838450"/>
          </a:xfrm>
          <a:prstGeom prst="rect">
            <a:avLst/>
          </a:prstGeom>
        </p:spPr>
      </p:pic>
    </p:spTree>
    <p:extLst>
      <p:ext uri="{BB962C8B-B14F-4D97-AF65-F5344CB8AC3E}">
        <p14:creationId xmlns:p14="http://schemas.microsoft.com/office/powerpoint/2010/main" val="1351797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GB" sz="800" b="1" dirty="0">
                <a:solidFill>
                  <a:srgbClr val="1E1C56"/>
                </a:solidFill>
                <a:latin typeface="Montserrat"/>
                <a:ea typeface="Montserrat"/>
                <a:cs typeface="Montserrat"/>
                <a:sym typeface="Montserrat"/>
              </a:rPr>
              <a:t>Twitter Best Practices &amp; Key Features </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p16">
            <a:extLst>
              <a:ext uri="{FF2B5EF4-FFF2-40B4-BE49-F238E27FC236}">
                <a16:creationId xmlns:a16="http://schemas.microsoft.com/office/drawing/2014/main" id="{399825FF-BCAB-C449-BC2C-21266265B80A}"/>
              </a:ext>
            </a:extLst>
          </p:cNvPr>
          <p:cNvSpPr txBox="1">
            <a:spLocks noGrp="1"/>
          </p:cNvSpPr>
          <p:nvPr>
            <p:ph type="body" idx="1"/>
          </p:nvPr>
        </p:nvSpPr>
        <p:spPr>
          <a:xfrm>
            <a:off x="506100" y="1221051"/>
            <a:ext cx="8076040" cy="3240122"/>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Revamp your Twitter profile </a:t>
            </a:r>
          </a:p>
          <a:p>
            <a:pPr>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Engage and interact</a:t>
            </a:r>
          </a:p>
          <a:p>
            <a:pPr>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Post your media directly on Twitter, don’t link out</a:t>
            </a:r>
          </a:p>
          <a:p>
            <a:pPr>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Be relatable, not salesy</a:t>
            </a:r>
          </a:p>
          <a:p>
            <a:pPr>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Don’t copy &amp; paste content from your other channels!</a:t>
            </a:r>
          </a:p>
          <a:p>
            <a:pPr>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Get involved with trends</a:t>
            </a:r>
          </a:p>
          <a:p>
            <a:pPr>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Reduce your response times </a:t>
            </a:r>
          </a:p>
          <a:p>
            <a:pPr>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Try some of Twitter’s new features: Fleets, Space, Tip Jar </a:t>
            </a:r>
          </a:p>
          <a:p>
            <a:pPr>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Look into your competitors </a:t>
            </a:r>
          </a:p>
          <a:p>
            <a:pPr>
              <a:buFont typeface="Arial" panose="020B0604020202020204" pitchFamily="34" charset="0"/>
              <a:buChar char="•"/>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p:txBody>
      </p:sp>
      <p:pic>
        <p:nvPicPr>
          <p:cNvPr id="3" name="Picture 2" descr="Background pattern&#10;&#10;Description automatically generated">
            <a:extLst>
              <a:ext uri="{FF2B5EF4-FFF2-40B4-BE49-F238E27FC236}">
                <a16:creationId xmlns:a16="http://schemas.microsoft.com/office/drawing/2014/main" id="{8BA79E7B-EF1D-504C-B400-CFBEF722FE16}"/>
              </a:ext>
            </a:extLst>
          </p:cNvPr>
          <p:cNvPicPr>
            <a:picLocks noChangeAspect="1"/>
          </p:cNvPicPr>
          <p:nvPr/>
        </p:nvPicPr>
        <p:blipFill>
          <a:blip r:embed="rId4"/>
          <a:stretch>
            <a:fillRect/>
          </a:stretch>
        </p:blipFill>
        <p:spPr>
          <a:xfrm>
            <a:off x="5555730" y="1277450"/>
            <a:ext cx="3026410" cy="2644999"/>
          </a:xfrm>
          <a:prstGeom prst="rect">
            <a:avLst/>
          </a:prstGeom>
        </p:spPr>
      </p:pic>
    </p:spTree>
    <p:extLst>
      <p:ext uri="{BB962C8B-B14F-4D97-AF65-F5344CB8AC3E}">
        <p14:creationId xmlns:p14="http://schemas.microsoft.com/office/powerpoint/2010/main" val="3044565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GB" sz="800" b="1" dirty="0">
                <a:solidFill>
                  <a:srgbClr val="1E1C56"/>
                </a:solidFill>
                <a:latin typeface="Montserrat"/>
                <a:ea typeface="Montserrat"/>
                <a:cs typeface="Montserrat"/>
                <a:sym typeface="Montserrat"/>
              </a:rPr>
              <a:t>LinkedIn Best Practices &amp; Key Features </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p16">
            <a:extLst>
              <a:ext uri="{FF2B5EF4-FFF2-40B4-BE49-F238E27FC236}">
                <a16:creationId xmlns:a16="http://schemas.microsoft.com/office/drawing/2014/main" id="{399825FF-BCAB-C449-BC2C-21266265B80A}"/>
              </a:ext>
            </a:extLst>
          </p:cNvPr>
          <p:cNvSpPr txBox="1">
            <a:spLocks noGrp="1"/>
          </p:cNvSpPr>
          <p:nvPr>
            <p:ph type="body" idx="1"/>
          </p:nvPr>
        </p:nvSpPr>
        <p:spPr>
          <a:xfrm>
            <a:off x="506100" y="1221051"/>
            <a:ext cx="4740270" cy="3240122"/>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Use a LinkedIn Company Page for your content, then share on personal profiles</a:t>
            </a:r>
          </a:p>
          <a:p>
            <a:pPr>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Create quality content </a:t>
            </a:r>
          </a:p>
          <a:p>
            <a:pPr>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Try building Showcase Pages </a:t>
            </a:r>
          </a:p>
          <a:p>
            <a:pPr>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Don’t use stock photos</a:t>
            </a:r>
          </a:p>
          <a:p>
            <a:pPr>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Include CTAs </a:t>
            </a:r>
          </a:p>
          <a:p>
            <a:pPr>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Use info from other people’s articles and industry news every once in a while</a:t>
            </a:r>
          </a:p>
          <a:p>
            <a:pPr>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Stay consistent</a:t>
            </a:r>
          </a:p>
          <a:p>
            <a:pPr>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Plan and follow a schedule </a:t>
            </a: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p:txBody>
      </p:sp>
      <p:pic>
        <p:nvPicPr>
          <p:cNvPr id="3" name="Picture 2" descr="A picture containing monitor&#10;&#10;Description automatically generated">
            <a:extLst>
              <a:ext uri="{FF2B5EF4-FFF2-40B4-BE49-F238E27FC236}">
                <a16:creationId xmlns:a16="http://schemas.microsoft.com/office/drawing/2014/main" id="{990850B8-08FB-9B48-B129-D26D797C1664}"/>
              </a:ext>
            </a:extLst>
          </p:cNvPr>
          <p:cNvPicPr>
            <a:picLocks noChangeAspect="1"/>
          </p:cNvPicPr>
          <p:nvPr/>
        </p:nvPicPr>
        <p:blipFill>
          <a:blip r:embed="rId4"/>
          <a:stretch>
            <a:fillRect/>
          </a:stretch>
        </p:blipFill>
        <p:spPr>
          <a:xfrm>
            <a:off x="5726430" y="1301877"/>
            <a:ext cx="2598205" cy="2539745"/>
          </a:xfrm>
          <a:prstGeom prst="rect">
            <a:avLst/>
          </a:prstGeom>
        </p:spPr>
      </p:pic>
    </p:spTree>
    <p:extLst>
      <p:ext uri="{BB962C8B-B14F-4D97-AF65-F5344CB8AC3E}">
        <p14:creationId xmlns:p14="http://schemas.microsoft.com/office/powerpoint/2010/main" val="2229995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p:nvPr/>
        </p:nvSpPr>
        <p:spPr>
          <a:xfrm>
            <a:off x="3428925" y="-1351058"/>
            <a:ext cx="7515300" cy="7515300"/>
          </a:xfrm>
          <a:prstGeom prst="ellipse">
            <a:avLst/>
          </a:prstGeom>
          <a:solidFill>
            <a:srgbClr val="E9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txBox="1">
            <a:spLocks noGrp="1"/>
          </p:cNvSpPr>
          <p:nvPr>
            <p:ph type="title"/>
          </p:nvPr>
        </p:nvSpPr>
        <p:spPr>
          <a:xfrm>
            <a:off x="0" y="-75"/>
            <a:ext cx="9191700" cy="5143500"/>
          </a:xfrm>
          <a:prstGeom prst="rect">
            <a:avLst/>
          </a:prstGeom>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en-GB" sz="4300" dirty="0">
                <a:solidFill>
                  <a:srgbClr val="1E1C56"/>
                </a:solidFill>
                <a:latin typeface="Montserrat Black"/>
                <a:ea typeface="Montserrat Black"/>
                <a:cs typeface="Montserrat Black"/>
                <a:sym typeface="Montserrat Black"/>
              </a:rPr>
              <a:t>Developing a Social Content Strategy</a:t>
            </a:r>
            <a:endParaRPr sz="4800" dirty="0">
              <a:latin typeface="Montserrat"/>
              <a:ea typeface="Montserrat"/>
              <a:cs typeface="Montserrat"/>
              <a:sym typeface="Montserrat"/>
            </a:endParaRPr>
          </a:p>
        </p:txBody>
      </p:sp>
      <p:pic>
        <p:nvPicPr>
          <p:cNvPr id="73" name="Google Shape;73;p15"/>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6" name="Google Shape;88;p17">
            <a:extLst>
              <a:ext uri="{FF2B5EF4-FFF2-40B4-BE49-F238E27FC236}">
                <a16:creationId xmlns:a16="http://schemas.microsoft.com/office/drawing/2014/main" id="{BDB6654B-A585-E643-9A8E-090D67BE04A2}"/>
              </a:ext>
            </a:extLst>
          </p:cNvPr>
          <p:cNvSpPr/>
          <p:nvPr/>
        </p:nvSpPr>
        <p:spPr>
          <a:xfrm>
            <a:off x="4289250" y="3360075"/>
            <a:ext cx="565500" cy="565500"/>
          </a:xfrm>
          <a:prstGeom prst="ellipse">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9;p17">
            <a:extLst>
              <a:ext uri="{FF2B5EF4-FFF2-40B4-BE49-F238E27FC236}">
                <a16:creationId xmlns:a16="http://schemas.microsoft.com/office/drawing/2014/main" id="{DC949D6E-1460-394E-A0D5-D3BCB8F4E1C0}"/>
              </a:ext>
            </a:extLst>
          </p:cNvPr>
          <p:cNvSpPr txBox="1">
            <a:spLocks/>
          </p:cNvSpPr>
          <p:nvPr/>
        </p:nvSpPr>
        <p:spPr>
          <a:xfrm>
            <a:off x="0" y="3445425"/>
            <a:ext cx="9144000" cy="39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Font typeface="Arial"/>
              <a:buNone/>
            </a:pPr>
            <a:r>
              <a:rPr lang="en-GB" sz="1000" dirty="0">
                <a:solidFill>
                  <a:srgbClr val="1E1C56"/>
                </a:solidFill>
                <a:latin typeface="Montserrat SemiBold"/>
                <a:ea typeface="Montserrat SemiBold"/>
                <a:cs typeface="Montserrat SemiBold"/>
                <a:sym typeface="Montserrat SemiBold"/>
              </a:rPr>
              <a:t>Your plan of action</a:t>
            </a:r>
          </a:p>
        </p:txBody>
      </p:sp>
    </p:spTree>
    <p:extLst>
      <p:ext uri="{BB962C8B-B14F-4D97-AF65-F5344CB8AC3E}">
        <p14:creationId xmlns:p14="http://schemas.microsoft.com/office/powerpoint/2010/main" val="1814666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p:nvPr/>
        </p:nvSpPr>
        <p:spPr>
          <a:xfrm>
            <a:off x="3480393" y="-739906"/>
            <a:ext cx="7515300" cy="7515300"/>
          </a:xfrm>
          <a:prstGeom prst="ellipse">
            <a:avLst/>
          </a:prstGeom>
          <a:solidFill>
            <a:srgbClr val="E9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txBox="1">
            <a:spLocks noGrp="1"/>
          </p:cNvSpPr>
          <p:nvPr>
            <p:ph type="title"/>
          </p:nvPr>
        </p:nvSpPr>
        <p:spPr>
          <a:xfrm>
            <a:off x="0" y="-75"/>
            <a:ext cx="9191700" cy="5143500"/>
          </a:xfrm>
          <a:prstGeom prst="rect">
            <a:avLst/>
          </a:prstGeom>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en-GB" sz="4300" dirty="0">
                <a:solidFill>
                  <a:srgbClr val="1E1C56"/>
                </a:solidFill>
                <a:latin typeface="Montserrat Black"/>
                <a:ea typeface="Montserrat Black"/>
                <a:cs typeface="Montserrat Black"/>
                <a:sym typeface="Montserrat Black"/>
              </a:rPr>
              <a:t>Welcome!</a:t>
            </a:r>
            <a:endParaRPr sz="4800" dirty="0">
              <a:latin typeface="Montserrat"/>
              <a:ea typeface="Montserrat"/>
              <a:cs typeface="Montserrat"/>
              <a:sym typeface="Montserrat"/>
            </a:endParaRPr>
          </a:p>
        </p:txBody>
      </p:sp>
      <p:pic>
        <p:nvPicPr>
          <p:cNvPr id="73" name="Google Shape;73;p15"/>
          <p:cNvPicPr preferRelativeResize="0"/>
          <p:nvPr/>
        </p:nvPicPr>
        <p:blipFill>
          <a:blip r:embed="rId3">
            <a:alphaModFix/>
          </a:blip>
          <a:stretch>
            <a:fillRect/>
          </a:stretch>
        </p:blipFill>
        <p:spPr>
          <a:xfrm>
            <a:off x="7742850" y="355623"/>
            <a:ext cx="982050" cy="292525"/>
          </a:xfrm>
          <a:prstGeom prst="rect">
            <a:avLst/>
          </a:prstGeom>
          <a:noFill/>
          <a:ln>
            <a:noFill/>
          </a:ln>
        </p:spPr>
      </p:pic>
    </p:spTree>
    <p:extLst>
      <p:ext uri="{BB962C8B-B14F-4D97-AF65-F5344CB8AC3E}">
        <p14:creationId xmlns:p14="http://schemas.microsoft.com/office/powerpoint/2010/main" val="3765509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GB" sz="800" b="1" dirty="0">
                <a:solidFill>
                  <a:srgbClr val="1E1C56"/>
                </a:solidFill>
                <a:latin typeface="Montserrat"/>
                <a:ea typeface="Montserrat"/>
                <a:cs typeface="Montserrat"/>
                <a:sym typeface="Montserrat"/>
              </a:rPr>
              <a:t>Developing a Social Content Strategy</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p16">
            <a:extLst>
              <a:ext uri="{FF2B5EF4-FFF2-40B4-BE49-F238E27FC236}">
                <a16:creationId xmlns:a16="http://schemas.microsoft.com/office/drawing/2014/main" id="{399825FF-BCAB-C449-BC2C-21266265B80A}"/>
              </a:ext>
            </a:extLst>
          </p:cNvPr>
          <p:cNvSpPr txBox="1">
            <a:spLocks noGrp="1"/>
          </p:cNvSpPr>
          <p:nvPr>
            <p:ph type="body" idx="1"/>
          </p:nvPr>
        </p:nvSpPr>
        <p:spPr>
          <a:xfrm>
            <a:off x="506100" y="1072551"/>
            <a:ext cx="3380100" cy="2998398"/>
          </a:xfrm>
          <a:prstGeom prst="rect">
            <a:avLst/>
          </a:prstGeom>
        </p:spPr>
        <p:txBody>
          <a:bodyPr spcFirstLastPara="1" wrap="square" lIns="91425" tIns="91425" rIns="91425" bIns="91425" anchor="t" anchorCtr="0">
            <a:noAutofit/>
          </a:bodyPr>
          <a:lstStyle/>
          <a:p>
            <a:pPr marL="0" lvl="0" indent="0" algn="just" rtl="0">
              <a:lnSpc>
                <a:spcPct val="150000"/>
              </a:lnSpc>
              <a:spcBef>
                <a:spcPts val="1200"/>
              </a:spcBef>
              <a:spcAft>
                <a:spcPts val="0"/>
              </a:spcAft>
              <a:buNone/>
            </a:pPr>
            <a:r>
              <a:rPr lang="en-GB" sz="1500" dirty="0">
                <a:solidFill>
                  <a:srgbClr val="1E1C56"/>
                </a:solidFill>
                <a:latin typeface="Montserrat Black"/>
                <a:ea typeface="Montserrat Black"/>
                <a:cs typeface="Montserrat Black"/>
                <a:sym typeface="Montserrat Black"/>
              </a:rPr>
              <a:t>Establish Your Goals</a:t>
            </a:r>
          </a:p>
          <a:p>
            <a:pPr marL="0" lvl="0" indent="0">
              <a:lnSpc>
                <a:spcPct val="150000"/>
              </a:lnSpc>
              <a:spcBef>
                <a:spcPts val="1200"/>
              </a:spcBef>
              <a:buNone/>
            </a:pPr>
            <a:r>
              <a:rPr lang="en-GB" sz="1200" dirty="0">
                <a:solidFill>
                  <a:schemeClr val="dk1"/>
                </a:solidFill>
                <a:latin typeface="Montserrat"/>
                <a:ea typeface="Montserrat"/>
                <a:cs typeface="Montserrat"/>
                <a:sym typeface="Montserrat"/>
              </a:rPr>
              <a:t>These could include: </a:t>
            </a: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Generating leads and sales</a:t>
            </a: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Increasing traffic to your website or a specific section of your website</a:t>
            </a: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Growing your brand audience</a:t>
            </a: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Increasing followers</a:t>
            </a: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Improving social media engagement</a:t>
            </a: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p:txBody>
      </p:sp>
      <p:pic>
        <p:nvPicPr>
          <p:cNvPr id="4" name="Picture 3" descr="Graphical user interface, application&#10;&#10;Description automatically generated">
            <a:extLst>
              <a:ext uri="{FF2B5EF4-FFF2-40B4-BE49-F238E27FC236}">
                <a16:creationId xmlns:a16="http://schemas.microsoft.com/office/drawing/2014/main" id="{5F9613B9-266D-5746-823D-8051A7C4E991}"/>
              </a:ext>
            </a:extLst>
          </p:cNvPr>
          <p:cNvPicPr>
            <a:picLocks noChangeAspect="1"/>
          </p:cNvPicPr>
          <p:nvPr/>
        </p:nvPicPr>
        <p:blipFill>
          <a:blip r:embed="rId4"/>
          <a:stretch>
            <a:fillRect/>
          </a:stretch>
        </p:blipFill>
        <p:spPr>
          <a:xfrm>
            <a:off x="3989362" y="1209302"/>
            <a:ext cx="4648538" cy="2424988"/>
          </a:xfrm>
          <a:prstGeom prst="rect">
            <a:avLst/>
          </a:prstGeom>
        </p:spPr>
      </p:pic>
    </p:spTree>
    <p:extLst>
      <p:ext uri="{BB962C8B-B14F-4D97-AF65-F5344CB8AC3E}">
        <p14:creationId xmlns:p14="http://schemas.microsoft.com/office/powerpoint/2010/main" val="1777018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lvl="0" algn="just">
              <a:lnSpc>
                <a:spcPct val="115000"/>
              </a:lnSpc>
              <a:spcBef>
                <a:spcPts val="1200"/>
              </a:spcBef>
              <a:spcAft>
                <a:spcPts val="1200"/>
              </a:spcAft>
            </a:pPr>
            <a:r>
              <a:rPr lang="en-GB" sz="800" b="1" dirty="0">
                <a:solidFill>
                  <a:srgbClr val="1E1C56"/>
                </a:solidFill>
                <a:latin typeface="Montserrat"/>
                <a:ea typeface="Montserrat"/>
                <a:cs typeface="Montserrat"/>
                <a:sym typeface="Montserrat"/>
              </a:rPr>
              <a:t>Developing a Social Content Strategy</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p16">
            <a:extLst>
              <a:ext uri="{FF2B5EF4-FFF2-40B4-BE49-F238E27FC236}">
                <a16:creationId xmlns:a16="http://schemas.microsoft.com/office/drawing/2014/main" id="{399825FF-BCAB-C449-BC2C-21266265B80A}"/>
              </a:ext>
            </a:extLst>
          </p:cNvPr>
          <p:cNvSpPr txBox="1">
            <a:spLocks noGrp="1"/>
          </p:cNvSpPr>
          <p:nvPr>
            <p:ph type="body" idx="1"/>
          </p:nvPr>
        </p:nvSpPr>
        <p:spPr>
          <a:xfrm>
            <a:off x="506100" y="1072551"/>
            <a:ext cx="4065900" cy="2998398"/>
          </a:xfrm>
          <a:prstGeom prst="rect">
            <a:avLst/>
          </a:prstGeom>
        </p:spPr>
        <p:txBody>
          <a:bodyPr spcFirstLastPara="1" wrap="square" lIns="91425" tIns="91425" rIns="91425" bIns="91425" anchor="t" anchorCtr="0">
            <a:noAutofit/>
          </a:bodyPr>
          <a:lstStyle/>
          <a:p>
            <a:pPr marL="0" lvl="0" indent="0" algn="just" rtl="0">
              <a:lnSpc>
                <a:spcPct val="150000"/>
              </a:lnSpc>
              <a:spcBef>
                <a:spcPts val="1200"/>
              </a:spcBef>
              <a:spcAft>
                <a:spcPts val="0"/>
              </a:spcAft>
              <a:buNone/>
            </a:pPr>
            <a:r>
              <a:rPr lang="en-GB" sz="1500" dirty="0">
                <a:solidFill>
                  <a:srgbClr val="1E1C56"/>
                </a:solidFill>
                <a:latin typeface="Montserrat Black"/>
                <a:ea typeface="Montserrat Black"/>
                <a:cs typeface="Montserrat Black"/>
                <a:sym typeface="Montserrat Black"/>
              </a:rPr>
              <a:t>Define Your Target Audience</a:t>
            </a:r>
          </a:p>
          <a:p>
            <a:pPr marL="0" lvl="0" indent="0">
              <a:lnSpc>
                <a:spcPct val="150000"/>
              </a:lnSpc>
              <a:spcBef>
                <a:spcPts val="1200"/>
              </a:spcBef>
              <a:buNone/>
            </a:pPr>
            <a:r>
              <a:rPr lang="en-GB" sz="1200" dirty="0">
                <a:solidFill>
                  <a:schemeClr val="dk1"/>
                </a:solidFill>
                <a:latin typeface="Montserrat"/>
                <a:ea typeface="Montserrat"/>
                <a:cs typeface="Montserrat"/>
                <a:sym typeface="Montserrat"/>
              </a:rPr>
              <a:t>The key points you should know about your audience are:</a:t>
            </a: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Age</a:t>
            </a: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Location</a:t>
            </a: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Job title or industry</a:t>
            </a: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Interests </a:t>
            </a:r>
            <a:br>
              <a:rPr lang="en-GB" sz="1200" dirty="0">
                <a:solidFill>
                  <a:schemeClr val="dk1"/>
                </a:solidFill>
                <a:latin typeface="Montserrat"/>
                <a:ea typeface="Montserrat"/>
                <a:cs typeface="Montserrat"/>
                <a:sym typeface="Montserrat"/>
              </a:rPr>
            </a:b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p:txBody>
      </p:sp>
      <p:pic>
        <p:nvPicPr>
          <p:cNvPr id="7" name="Picture 6" descr="Diagram&#10;&#10;Description automatically generated">
            <a:extLst>
              <a:ext uri="{FF2B5EF4-FFF2-40B4-BE49-F238E27FC236}">
                <a16:creationId xmlns:a16="http://schemas.microsoft.com/office/drawing/2014/main" id="{04B0BAAF-F267-D14C-AEFE-6602C4AC1478}"/>
              </a:ext>
            </a:extLst>
          </p:cNvPr>
          <p:cNvPicPr>
            <a:picLocks noChangeAspect="1"/>
          </p:cNvPicPr>
          <p:nvPr/>
        </p:nvPicPr>
        <p:blipFill rotWithShape="1">
          <a:blip r:embed="rId4"/>
          <a:srcRect t="25485"/>
          <a:stretch/>
        </p:blipFill>
        <p:spPr>
          <a:xfrm>
            <a:off x="4076743" y="1310851"/>
            <a:ext cx="4648157" cy="2760098"/>
          </a:xfrm>
          <a:prstGeom prst="rect">
            <a:avLst/>
          </a:prstGeom>
        </p:spPr>
      </p:pic>
    </p:spTree>
    <p:extLst>
      <p:ext uri="{BB962C8B-B14F-4D97-AF65-F5344CB8AC3E}">
        <p14:creationId xmlns:p14="http://schemas.microsoft.com/office/powerpoint/2010/main" val="782641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lvl="0" algn="just">
              <a:lnSpc>
                <a:spcPct val="115000"/>
              </a:lnSpc>
              <a:spcBef>
                <a:spcPts val="1200"/>
              </a:spcBef>
              <a:spcAft>
                <a:spcPts val="1200"/>
              </a:spcAft>
            </a:pPr>
            <a:r>
              <a:rPr lang="en-GB" sz="800" b="1" dirty="0">
                <a:solidFill>
                  <a:srgbClr val="1E1C56"/>
                </a:solidFill>
                <a:latin typeface="Montserrat"/>
                <a:ea typeface="Montserrat"/>
                <a:cs typeface="Montserrat"/>
                <a:sym typeface="Montserrat"/>
              </a:rPr>
              <a:t>Developing a Social Content Strategy</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p16">
            <a:extLst>
              <a:ext uri="{FF2B5EF4-FFF2-40B4-BE49-F238E27FC236}">
                <a16:creationId xmlns:a16="http://schemas.microsoft.com/office/drawing/2014/main" id="{399825FF-BCAB-C449-BC2C-21266265B80A}"/>
              </a:ext>
            </a:extLst>
          </p:cNvPr>
          <p:cNvSpPr txBox="1">
            <a:spLocks noGrp="1"/>
          </p:cNvSpPr>
          <p:nvPr>
            <p:ph type="body" idx="1"/>
          </p:nvPr>
        </p:nvSpPr>
        <p:spPr>
          <a:xfrm>
            <a:off x="506100" y="1072551"/>
            <a:ext cx="8076040" cy="2998398"/>
          </a:xfrm>
          <a:prstGeom prst="rect">
            <a:avLst/>
          </a:prstGeom>
        </p:spPr>
        <p:txBody>
          <a:bodyPr spcFirstLastPara="1" wrap="square" lIns="91425" tIns="91425" rIns="91425" bIns="91425" anchor="t" anchorCtr="0">
            <a:noAutofit/>
          </a:bodyPr>
          <a:lstStyle/>
          <a:p>
            <a:pPr marL="0" lvl="0" indent="0" algn="just" rtl="0">
              <a:lnSpc>
                <a:spcPct val="150000"/>
              </a:lnSpc>
              <a:spcBef>
                <a:spcPts val="1200"/>
              </a:spcBef>
              <a:spcAft>
                <a:spcPts val="0"/>
              </a:spcAft>
              <a:buNone/>
            </a:pPr>
            <a:r>
              <a:rPr lang="en-GB" sz="1500" dirty="0">
                <a:solidFill>
                  <a:srgbClr val="1E1C56"/>
                </a:solidFill>
                <a:latin typeface="Montserrat Black"/>
                <a:ea typeface="Montserrat Black"/>
                <a:cs typeface="Montserrat Black"/>
                <a:sym typeface="Montserrat Black"/>
              </a:rPr>
              <a:t>Choose Your Platforms</a:t>
            </a:r>
          </a:p>
          <a:p>
            <a:pPr marL="0" lvl="0" indent="0">
              <a:lnSpc>
                <a:spcPct val="150000"/>
              </a:lnSpc>
              <a:spcBef>
                <a:spcPts val="1200"/>
              </a:spcBef>
              <a:buNone/>
            </a:pPr>
            <a:r>
              <a:rPr lang="en-GB" sz="1200" dirty="0">
                <a:solidFill>
                  <a:schemeClr val="dk1"/>
                </a:solidFill>
                <a:latin typeface="Montserrat"/>
                <a:ea typeface="Montserrat"/>
                <a:cs typeface="Montserrat"/>
                <a:sym typeface="Montserrat"/>
              </a:rPr>
              <a:t>Once you’ve defined your audience, you’ll get better insight into which platforms you’ll be most likely to reach them on. </a:t>
            </a:r>
          </a:p>
          <a:p>
            <a:pPr marL="0" lvl="0" indent="0">
              <a:lnSpc>
                <a:spcPct val="150000"/>
              </a:lnSpc>
              <a:spcBef>
                <a:spcPts val="1200"/>
              </a:spcBef>
              <a:buNone/>
            </a:pPr>
            <a:r>
              <a:rPr lang="en-GB" sz="1200" dirty="0">
                <a:solidFill>
                  <a:schemeClr val="dk1"/>
                </a:solidFill>
                <a:latin typeface="Montserrat"/>
                <a:ea typeface="Montserrat"/>
                <a:cs typeface="Montserrat"/>
                <a:sym typeface="Montserrat"/>
              </a:rPr>
              <a:t>This is particularly important: whilst your audience may be on Facebook, if you are selling a B2B service, consider whether people are likely to convert on work related content on their personal platforms, outside of work hours. Is LinkedIn a better platform?</a:t>
            </a:r>
          </a:p>
          <a:p>
            <a:pPr marL="0" lvl="0" indent="0">
              <a:lnSpc>
                <a:spcPct val="150000"/>
              </a:lnSpc>
              <a:spcBef>
                <a:spcPts val="1200"/>
              </a:spcBef>
              <a:buNone/>
            </a:pPr>
            <a:endParaRPr lang="en-GB" sz="1200" dirty="0">
              <a:solidFill>
                <a:schemeClr val="dk1"/>
              </a:solidFill>
              <a:latin typeface="Montserrat"/>
              <a:ea typeface="Montserrat"/>
              <a:cs typeface="Montserrat"/>
              <a:sym typeface="Montserrat"/>
            </a:endParaRPr>
          </a:p>
          <a:p>
            <a:pPr marL="0" lvl="0" indent="0">
              <a:lnSpc>
                <a:spcPct val="150000"/>
              </a:lnSpc>
              <a:spcBef>
                <a:spcPts val="1200"/>
              </a:spcBef>
              <a:buNone/>
            </a:pPr>
            <a:r>
              <a:rPr lang="en-GB" sz="1200" dirty="0">
                <a:solidFill>
                  <a:schemeClr val="dk1"/>
                </a:solidFill>
                <a:latin typeface="Montserrat"/>
                <a:ea typeface="Montserrat"/>
                <a:cs typeface="Montserrat"/>
                <a:sym typeface="Montserrat"/>
              </a:rPr>
              <a:t>This will also enable you to start mapping out your strategy for each platform.</a:t>
            </a:r>
            <a:br>
              <a:rPr lang="en-GB" sz="1200" dirty="0">
                <a:solidFill>
                  <a:schemeClr val="dk1"/>
                </a:solidFill>
                <a:latin typeface="Montserrat"/>
                <a:ea typeface="Montserrat"/>
                <a:cs typeface="Montserrat"/>
                <a:sym typeface="Montserrat"/>
              </a:rPr>
            </a:b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p:txBody>
      </p:sp>
    </p:spTree>
    <p:extLst>
      <p:ext uri="{BB962C8B-B14F-4D97-AF65-F5344CB8AC3E}">
        <p14:creationId xmlns:p14="http://schemas.microsoft.com/office/powerpoint/2010/main" val="3699924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lvl="0" algn="just">
              <a:lnSpc>
                <a:spcPct val="115000"/>
              </a:lnSpc>
              <a:spcBef>
                <a:spcPts val="1200"/>
              </a:spcBef>
              <a:spcAft>
                <a:spcPts val="1200"/>
              </a:spcAft>
            </a:pPr>
            <a:r>
              <a:rPr lang="en-GB" sz="800" b="1" dirty="0">
                <a:solidFill>
                  <a:srgbClr val="1E1C56"/>
                </a:solidFill>
                <a:latin typeface="Montserrat"/>
                <a:ea typeface="Montserrat"/>
                <a:cs typeface="Montserrat"/>
                <a:sym typeface="Montserrat"/>
              </a:rPr>
              <a:t>Developing a Social Content Strategy</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p16">
            <a:extLst>
              <a:ext uri="{FF2B5EF4-FFF2-40B4-BE49-F238E27FC236}">
                <a16:creationId xmlns:a16="http://schemas.microsoft.com/office/drawing/2014/main" id="{399825FF-BCAB-C449-BC2C-21266265B80A}"/>
              </a:ext>
            </a:extLst>
          </p:cNvPr>
          <p:cNvSpPr txBox="1">
            <a:spLocks noGrp="1"/>
          </p:cNvSpPr>
          <p:nvPr>
            <p:ph type="body" idx="1"/>
          </p:nvPr>
        </p:nvSpPr>
        <p:spPr>
          <a:xfrm>
            <a:off x="506100" y="971002"/>
            <a:ext cx="8076040" cy="2998398"/>
          </a:xfrm>
          <a:prstGeom prst="rect">
            <a:avLst/>
          </a:prstGeom>
        </p:spPr>
        <p:txBody>
          <a:bodyPr spcFirstLastPara="1" wrap="square" lIns="91425" tIns="91425" rIns="91425" bIns="91425" anchor="t" anchorCtr="0">
            <a:noAutofit/>
          </a:bodyPr>
          <a:lstStyle/>
          <a:p>
            <a:pPr marL="0" lvl="0" indent="0" algn="just" rtl="0">
              <a:lnSpc>
                <a:spcPct val="150000"/>
              </a:lnSpc>
              <a:spcBef>
                <a:spcPts val="1200"/>
              </a:spcBef>
              <a:spcAft>
                <a:spcPts val="0"/>
              </a:spcAft>
              <a:buNone/>
            </a:pPr>
            <a:r>
              <a:rPr lang="en-GB" sz="1500" dirty="0">
                <a:solidFill>
                  <a:srgbClr val="1E1C56"/>
                </a:solidFill>
                <a:latin typeface="Montserrat Black"/>
                <a:ea typeface="Montserrat Black"/>
                <a:cs typeface="Montserrat Black"/>
                <a:sym typeface="Montserrat Black"/>
              </a:rPr>
              <a:t>Plan Your Posting Times </a:t>
            </a:r>
          </a:p>
          <a:p>
            <a:pPr marL="0" lvl="0" indent="0" algn="l" rtl="0">
              <a:lnSpc>
                <a:spcPct val="150000"/>
              </a:lnSpc>
              <a:spcBef>
                <a:spcPts val="1200"/>
              </a:spcBef>
              <a:spcAft>
                <a:spcPts val="0"/>
              </a:spcAft>
              <a:buNone/>
            </a:pPr>
            <a:r>
              <a:rPr lang="en-GB" sz="1200" dirty="0">
                <a:solidFill>
                  <a:schemeClr val="dk1"/>
                </a:solidFill>
                <a:highlight>
                  <a:srgbClr val="FFFFFF"/>
                </a:highlight>
                <a:latin typeface="Montserrat"/>
                <a:ea typeface="Montserrat"/>
                <a:cs typeface="Montserrat"/>
                <a:sym typeface="Montserrat"/>
              </a:rPr>
              <a:t>Check your insights on each platform and determine when you’re followers are most active. Make a list of these times for each social channel you will be using. </a:t>
            </a: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p:txBody>
      </p:sp>
      <p:pic>
        <p:nvPicPr>
          <p:cNvPr id="3" name="Picture 2" descr="Chart&#10;&#10;Description automatically generated">
            <a:extLst>
              <a:ext uri="{FF2B5EF4-FFF2-40B4-BE49-F238E27FC236}">
                <a16:creationId xmlns:a16="http://schemas.microsoft.com/office/drawing/2014/main" id="{DD5B9334-61F9-424F-A5D5-0B4FBF4C4311}"/>
              </a:ext>
            </a:extLst>
          </p:cNvPr>
          <p:cNvPicPr>
            <a:picLocks noChangeAspect="1"/>
          </p:cNvPicPr>
          <p:nvPr/>
        </p:nvPicPr>
        <p:blipFill>
          <a:blip r:embed="rId4"/>
          <a:stretch>
            <a:fillRect/>
          </a:stretch>
        </p:blipFill>
        <p:spPr>
          <a:xfrm>
            <a:off x="569125" y="2470201"/>
            <a:ext cx="4094315" cy="2386820"/>
          </a:xfrm>
          <a:prstGeom prst="rect">
            <a:avLst/>
          </a:prstGeom>
          <a:effectLst>
            <a:outerShdw blurRad="50800" dist="38100" dir="2700000" algn="tl" rotWithShape="0">
              <a:prstClr val="black">
                <a:alpha val="40000"/>
              </a:prstClr>
            </a:outerShdw>
          </a:effectLst>
        </p:spPr>
      </p:pic>
      <p:pic>
        <p:nvPicPr>
          <p:cNvPr id="5" name="Picture 4" descr="Chart, histogram&#10;&#10;Description automatically generated">
            <a:extLst>
              <a:ext uri="{FF2B5EF4-FFF2-40B4-BE49-F238E27FC236}">
                <a16:creationId xmlns:a16="http://schemas.microsoft.com/office/drawing/2014/main" id="{8D436A66-7144-7447-85D9-804098FE93F0}"/>
              </a:ext>
            </a:extLst>
          </p:cNvPr>
          <p:cNvPicPr>
            <a:picLocks noChangeAspect="1"/>
          </p:cNvPicPr>
          <p:nvPr/>
        </p:nvPicPr>
        <p:blipFill>
          <a:blip r:embed="rId5"/>
          <a:stretch>
            <a:fillRect/>
          </a:stretch>
        </p:blipFill>
        <p:spPr>
          <a:xfrm>
            <a:off x="4948099" y="2475238"/>
            <a:ext cx="3349382" cy="238178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49226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lvl="0" algn="just">
              <a:lnSpc>
                <a:spcPct val="115000"/>
              </a:lnSpc>
              <a:spcBef>
                <a:spcPts val="1200"/>
              </a:spcBef>
              <a:spcAft>
                <a:spcPts val="1200"/>
              </a:spcAft>
            </a:pPr>
            <a:r>
              <a:rPr lang="en-GB" sz="800" b="1" dirty="0">
                <a:solidFill>
                  <a:srgbClr val="1E1C56"/>
                </a:solidFill>
                <a:latin typeface="Montserrat"/>
                <a:ea typeface="Montserrat"/>
                <a:cs typeface="Montserrat"/>
                <a:sym typeface="Montserrat"/>
              </a:rPr>
              <a:t>Developing a Social Content Strategy</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p16">
            <a:extLst>
              <a:ext uri="{FF2B5EF4-FFF2-40B4-BE49-F238E27FC236}">
                <a16:creationId xmlns:a16="http://schemas.microsoft.com/office/drawing/2014/main" id="{399825FF-BCAB-C449-BC2C-21266265B80A}"/>
              </a:ext>
            </a:extLst>
          </p:cNvPr>
          <p:cNvSpPr txBox="1">
            <a:spLocks noGrp="1"/>
          </p:cNvSpPr>
          <p:nvPr>
            <p:ph type="body" idx="1"/>
          </p:nvPr>
        </p:nvSpPr>
        <p:spPr>
          <a:xfrm>
            <a:off x="506100" y="971002"/>
            <a:ext cx="8076040" cy="2998398"/>
          </a:xfrm>
          <a:prstGeom prst="rect">
            <a:avLst/>
          </a:prstGeom>
        </p:spPr>
        <p:txBody>
          <a:bodyPr spcFirstLastPara="1" wrap="square" lIns="91425" tIns="91425" rIns="91425" bIns="91425" anchor="t" anchorCtr="0">
            <a:noAutofit/>
          </a:bodyPr>
          <a:lstStyle/>
          <a:p>
            <a:pPr marL="0" lvl="0" indent="0" algn="just" rtl="0">
              <a:lnSpc>
                <a:spcPct val="150000"/>
              </a:lnSpc>
              <a:spcBef>
                <a:spcPts val="1200"/>
              </a:spcBef>
              <a:spcAft>
                <a:spcPts val="0"/>
              </a:spcAft>
              <a:buNone/>
            </a:pPr>
            <a:r>
              <a:rPr lang="en-GB" sz="1500" dirty="0">
                <a:solidFill>
                  <a:srgbClr val="1E1C56"/>
                </a:solidFill>
                <a:latin typeface="Montserrat Black"/>
                <a:ea typeface="Montserrat Black"/>
                <a:cs typeface="Montserrat Black"/>
                <a:sym typeface="Montserrat Black"/>
              </a:rPr>
              <a:t>Research Your Competitors</a:t>
            </a:r>
          </a:p>
          <a:p>
            <a:pPr marL="0" lvl="0" indent="0">
              <a:lnSpc>
                <a:spcPct val="150000"/>
              </a:lnSpc>
              <a:spcBef>
                <a:spcPts val="1200"/>
              </a:spcBef>
              <a:buNone/>
            </a:pPr>
            <a:r>
              <a:rPr lang="en-GB" sz="1200" dirty="0">
                <a:solidFill>
                  <a:schemeClr val="dk1"/>
                </a:solidFill>
                <a:latin typeface="Montserrat"/>
                <a:ea typeface="Montserrat"/>
                <a:cs typeface="Montserrat"/>
                <a:sym typeface="Montserrat"/>
              </a:rPr>
              <a:t>Get a head start and delve in to what your competitors are doing on social media. Chances are they’re already on there, so have a good look and take tips and ideas from what they’re doing.</a:t>
            </a:r>
          </a:p>
          <a:p>
            <a:pPr marL="0" lvl="0" indent="0">
              <a:lnSpc>
                <a:spcPct val="150000"/>
              </a:lnSpc>
              <a:spcBef>
                <a:spcPts val="1200"/>
              </a:spcBef>
              <a:buNone/>
            </a:pPr>
            <a:r>
              <a:rPr lang="en-GB" sz="1200" dirty="0">
                <a:solidFill>
                  <a:schemeClr val="dk1"/>
                </a:solidFill>
                <a:latin typeface="Montserrat"/>
                <a:ea typeface="Montserrat"/>
                <a:cs typeface="Montserrat"/>
                <a:sym typeface="Montserrat"/>
              </a:rPr>
              <a:t>Things to take note of:</a:t>
            </a:r>
          </a:p>
          <a:p>
            <a:pPr marL="171450" indent="-171450">
              <a:lnSpc>
                <a:spcPct val="150000"/>
              </a:lnSpc>
              <a:spcBef>
                <a:spcPts val="1200"/>
              </a:spcBef>
            </a:pPr>
            <a:r>
              <a:rPr lang="en-GB" sz="1200" dirty="0">
                <a:solidFill>
                  <a:schemeClr val="dk1"/>
                </a:solidFill>
                <a:latin typeface="Montserrat"/>
                <a:ea typeface="Montserrat"/>
                <a:cs typeface="Montserrat"/>
                <a:sym typeface="Montserrat"/>
              </a:rPr>
              <a:t>What content do they share?</a:t>
            </a:r>
          </a:p>
          <a:p>
            <a:pPr marL="171450" indent="-171450">
              <a:lnSpc>
                <a:spcPct val="150000"/>
              </a:lnSpc>
              <a:spcBef>
                <a:spcPts val="1200"/>
              </a:spcBef>
            </a:pPr>
            <a:r>
              <a:rPr lang="en-GB" sz="1200" dirty="0">
                <a:solidFill>
                  <a:schemeClr val="dk1"/>
                </a:solidFill>
                <a:latin typeface="Montserrat"/>
                <a:ea typeface="Montserrat"/>
                <a:cs typeface="Montserrat"/>
                <a:sym typeface="Montserrat"/>
              </a:rPr>
              <a:t>How often do they post?</a:t>
            </a:r>
          </a:p>
          <a:p>
            <a:pPr marL="171450" indent="-171450">
              <a:lnSpc>
                <a:spcPct val="150000"/>
              </a:lnSpc>
              <a:spcBef>
                <a:spcPts val="1200"/>
              </a:spcBef>
            </a:pPr>
            <a:r>
              <a:rPr lang="en-GB" sz="1200" dirty="0">
                <a:solidFill>
                  <a:schemeClr val="dk1"/>
                </a:solidFill>
                <a:latin typeface="Montserrat"/>
                <a:ea typeface="Montserrat"/>
                <a:cs typeface="Montserrat"/>
                <a:sym typeface="Montserrat"/>
              </a:rPr>
              <a:t>What times or days do they post?</a:t>
            </a:r>
          </a:p>
          <a:p>
            <a:pPr marL="171450" indent="-171450">
              <a:lnSpc>
                <a:spcPct val="150000"/>
              </a:lnSpc>
              <a:spcBef>
                <a:spcPts val="1200"/>
              </a:spcBef>
            </a:pPr>
            <a:r>
              <a:rPr lang="en-GB" sz="1200" dirty="0">
                <a:solidFill>
                  <a:schemeClr val="dk1"/>
                </a:solidFill>
                <a:latin typeface="Montserrat"/>
                <a:ea typeface="Montserrat"/>
                <a:cs typeface="Montserrat"/>
                <a:sym typeface="Montserrat"/>
              </a:rPr>
              <a:t>How often do they engage with others?</a:t>
            </a:r>
          </a:p>
          <a:p>
            <a:pPr marL="171450" indent="-171450">
              <a:lnSpc>
                <a:spcPct val="150000"/>
              </a:lnSpc>
              <a:spcBef>
                <a:spcPts val="1200"/>
              </a:spcBef>
            </a:pPr>
            <a:r>
              <a:rPr lang="en-GB" sz="1200" dirty="0">
                <a:solidFill>
                  <a:schemeClr val="dk1"/>
                </a:solidFill>
                <a:latin typeface="Montserrat"/>
                <a:ea typeface="Montserrat"/>
                <a:cs typeface="Montserrat"/>
                <a:sym typeface="Montserrat"/>
              </a:rPr>
              <a:t>What industry hashtags do they use?</a:t>
            </a: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p:txBody>
      </p:sp>
    </p:spTree>
    <p:extLst>
      <p:ext uri="{BB962C8B-B14F-4D97-AF65-F5344CB8AC3E}">
        <p14:creationId xmlns:p14="http://schemas.microsoft.com/office/powerpoint/2010/main" val="3767185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lvl="0" algn="just">
              <a:lnSpc>
                <a:spcPct val="115000"/>
              </a:lnSpc>
              <a:spcBef>
                <a:spcPts val="1200"/>
              </a:spcBef>
              <a:spcAft>
                <a:spcPts val="1200"/>
              </a:spcAft>
            </a:pPr>
            <a:r>
              <a:rPr lang="en-GB" sz="800" b="1" dirty="0">
                <a:solidFill>
                  <a:srgbClr val="1E1C56"/>
                </a:solidFill>
                <a:latin typeface="Montserrat"/>
                <a:ea typeface="Montserrat"/>
                <a:cs typeface="Montserrat"/>
                <a:sym typeface="Montserrat"/>
              </a:rPr>
              <a:t>Developing a Social Content Strategy</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p16">
            <a:extLst>
              <a:ext uri="{FF2B5EF4-FFF2-40B4-BE49-F238E27FC236}">
                <a16:creationId xmlns:a16="http://schemas.microsoft.com/office/drawing/2014/main" id="{399825FF-BCAB-C449-BC2C-21266265B80A}"/>
              </a:ext>
            </a:extLst>
          </p:cNvPr>
          <p:cNvSpPr txBox="1">
            <a:spLocks noGrp="1"/>
          </p:cNvSpPr>
          <p:nvPr>
            <p:ph type="body" idx="1"/>
          </p:nvPr>
        </p:nvSpPr>
        <p:spPr>
          <a:xfrm>
            <a:off x="506100" y="971002"/>
            <a:ext cx="8076040" cy="2998398"/>
          </a:xfrm>
          <a:prstGeom prst="rect">
            <a:avLst/>
          </a:prstGeom>
        </p:spPr>
        <p:txBody>
          <a:bodyPr spcFirstLastPara="1" wrap="square" lIns="91425" tIns="91425" rIns="91425" bIns="91425" anchor="t" anchorCtr="0">
            <a:noAutofit/>
          </a:bodyPr>
          <a:lstStyle/>
          <a:p>
            <a:pPr marL="0" lvl="0" indent="0" algn="just" rtl="0">
              <a:lnSpc>
                <a:spcPct val="150000"/>
              </a:lnSpc>
              <a:spcBef>
                <a:spcPts val="1200"/>
              </a:spcBef>
              <a:spcAft>
                <a:spcPts val="0"/>
              </a:spcAft>
              <a:buNone/>
            </a:pPr>
            <a:r>
              <a:rPr lang="en-GB" sz="1500" dirty="0">
                <a:solidFill>
                  <a:srgbClr val="1E1C56"/>
                </a:solidFill>
                <a:latin typeface="Montserrat Black"/>
                <a:ea typeface="Montserrat Black"/>
                <a:cs typeface="Montserrat Black"/>
                <a:sym typeface="Montserrat Black"/>
              </a:rPr>
              <a:t>Generate Content Ideas </a:t>
            </a:r>
          </a:p>
          <a:p>
            <a:pPr marL="0" lvl="0" indent="0">
              <a:lnSpc>
                <a:spcPct val="150000"/>
              </a:lnSpc>
              <a:spcBef>
                <a:spcPts val="1200"/>
              </a:spcBef>
              <a:buNone/>
            </a:pPr>
            <a:r>
              <a:rPr lang="en-GB" sz="1200" dirty="0">
                <a:solidFill>
                  <a:schemeClr val="dk1"/>
                </a:solidFill>
                <a:latin typeface="Montserrat"/>
                <a:ea typeface="Montserrat"/>
                <a:cs typeface="Montserrat"/>
                <a:sym typeface="Montserrat"/>
              </a:rPr>
              <a:t>This is the stage you can actually start to think about what you’re going to post.</a:t>
            </a:r>
          </a:p>
          <a:p>
            <a:pPr marL="0" lvl="0" indent="0">
              <a:lnSpc>
                <a:spcPct val="150000"/>
              </a:lnSpc>
              <a:spcBef>
                <a:spcPts val="1200"/>
              </a:spcBef>
              <a:buNone/>
            </a:pPr>
            <a:r>
              <a:rPr lang="en-GB" sz="1200" dirty="0">
                <a:solidFill>
                  <a:schemeClr val="dk1"/>
                </a:solidFill>
                <a:latin typeface="Montserrat"/>
                <a:ea typeface="Montserrat"/>
                <a:cs typeface="Montserrat"/>
                <a:sym typeface="Montserrat"/>
              </a:rPr>
              <a:t>Considering your target customers and key messages you can create content pillars. When planning content, you can choose to focus on one content pillar for each post – this ensures you’re covering a good range of content and not just posting products or selling services all the time. </a:t>
            </a: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p:txBody>
      </p:sp>
      <p:graphicFrame>
        <p:nvGraphicFramePr>
          <p:cNvPr id="2" name="Table 1">
            <a:extLst>
              <a:ext uri="{FF2B5EF4-FFF2-40B4-BE49-F238E27FC236}">
                <a16:creationId xmlns:a16="http://schemas.microsoft.com/office/drawing/2014/main" id="{13E8C768-D626-B245-8B7C-2DDE6C6A0BA0}"/>
              </a:ext>
            </a:extLst>
          </p:cNvPr>
          <p:cNvGraphicFramePr>
            <a:graphicFrameLocks noGrp="1"/>
          </p:cNvGraphicFramePr>
          <p:nvPr>
            <p:extLst>
              <p:ext uri="{D42A27DB-BD31-4B8C-83A1-F6EECF244321}">
                <p14:modId xmlns:p14="http://schemas.microsoft.com/office/powerpoint/2010/main" val="4081760950"/>
              </p:ext>
            </p:extLst>
          </p:nvPr>
        </p:nvGraphicFramePr>
        <p:xfrm>
          <a:off x="569125" y="3075553"/>
          <a:ext cx="7889074" cy="1990792"/>
        </p:xfrm>
        <a:graphic>
          <a:graphicData uri="http://schemas.openxmlformats.org/drawingml/2006/table">
            <a:tbl>
              <a:tblPr firstRow="1" firstCol="1" bandRow="1">
                <a:tableStyleId>{7DF18680-E054-41AD-8BC1-D1AEF772440D}</a:tableStyleId>
              </a:tblPr>
              <a:tblGrid>
                <a:gridCol w="637953">
                  <a:extLst>
                    <a:ext uri="{9D8B030D-6E8A-4147-A177-3AD203B41FA5}">
                      <a16:colId xmlns:a16="http://schemas.microsoft.com/office/drawing/2014/main" val="3544507708"/>
                    </a:ext>
                  </a:extLst>
                </a:gridCol>
                <a:gridCol w="2610861">
                  <a:extLst>
                    <a:ext uri="{9D8B030D-6E8A-4147-A177-3AD203B41FA5}">
                      <a16:colId xmlns:a16="http://schemas.microsoft.com/office/drawing/2014/main" val="2499743977"/>
                    </a:ext>
                  </a:extLst>
                </a:gridCol>
                <a:gridCol w="4640260">
                  <a:extLst>
                    <a:ext uri="{9D8B030D-6E8A-4147-A177-3AD203B41FA5}">
                      <a16:colId xmlns:a16="http://schemas.microsoft.com/office/drawing/2014/main" val="3773517744"/>
                    </a:ext>
                  </a:extLst>
                </a:gridCol>
              </a:tblGrid>
              <a:tr h="319452">
                <a:tc gridSpan="2">
                  <a:txBody>
                    <a:bodyPr/>
                    <a:lstStyle/>
                    <a:p>
                      <a:pPr algn="just"/>
                      <a:r>
                        <a:rPr lang="en-GB" sz="1200" dirty="0">
                          <a:effectLst/>
                        </a:rPr>
                        <a:t>Content Pillar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911" marR="22911" marT="0" marB="0">
                    <a:solidFill>
                      <a:srgbClr val="312F63"/>
                    </a:solidFill>
                  </a:tcPr>
                </a:tc>
                <a:tc hMerge="1">
                  <a:txBody>
                    <a:bodyPr/>
                    <a:lstStyle/>
                    <a:p>
                      <a:endParaRPr lang="en-GB"/>
                    </a:p>
                  </a:txBody>
                  <a:tcPr/>
                </a:tc>
                <a:tc>
                  <a:txBody>
                    <a:bodyPr/>
                    <a:lstStyle/>
                    <a:p>
                      <a:pPr algn="just"/>
                      <a:r>
                        <a:rPr lang="en-GB" sz="1200" dirty="0">
                          <a:effectLst/>
                        </a:rPr>
                        <a:t>Purpose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911" marR="22911" marT="0" marB="0">
                    <a:solidFill>
                      <a:srgbClr val="312F63"/>
                    </a:solidFill>
                  </a:tcPr>
                </a:tc>
                <a:extLst>
                  <a:ext uri="{0D108BD9-81ED-4DB2-BD59-A6C34878D82A}">
                    <a16:rowId xmlns:a16="http://schemas.microsoft.com/office/drawing/2014/main" val="1197451638"/>
                  </a:ext>
                </a:extLst>
              </a:tr>
              <a:tr h="301727">
                <a:tc>
                  <a:txBody>
                    <a:bodyPr/>
                    <a:lstStyle/>
                    <a:p>
                      <a:r>
                        <a:rPr lang="en-GB" sz="1200" dirty="0">
                          <a:effectLst/>
                        </a:rPr>
                        <a:t>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911" marR="22911" marT="0" marB="0">
                    <a:solidFill>
                      <a:srgbClr val="312F63"/>
                    </a:solidFill>
                  </a:tcPr>
                </a:tc>
                <a:tc>
                  <a:txBody>
                    <a:bodyPr/>
                    <a:lstStyle/>
                    <a:p>
                      <a:r>
                        <a:rPr lang="en-GB" sz="1200" dirty="0">
                          <a:effectLst/>
                        </a:rPr>
                        <a:t>Who We Are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911" marR="22911" marT="0" marB="0"/>
                </a:tc>
                <a:tc>
                  <a:txBody>
                    <a:bodyPr/>
                    <a:lstStyle/>
                    <a:p>
                      <a:r>
                        <a:rPr lang="en-GB" sz="1200" dirty="0">
                          <a:effectLst/>
                        </a:rPr>
                        <a:t>Focus on showcasing the business and what you do. You can also focus on who is behind the business, their expertise, their experience, their place in the team and their work. Showcase behind the scenes!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911" marR="22911" marT="0" marB="0"/>
                </a:tc>
                <a:extLst>
                  <a:ext uri="{0D108BD9-81ED-4DB2-BD59-A6C34878D82A}">
                    <a16:rowId xmlns:a16="http://schemas.microsoft.com/office/drawing/2014/main" val="2370008351"/>
                  </a:ext>
                </a:extLst>
              </a:tr>
              <a:tr h="358581">
                <a:tc>
                  <a:txBody>
                    <a:bodyPr/>
                    <a:lstStyle/>
                    <a:p>
                      <a:r>
                        <a:rPr lang="en-GB" sz="1200" dirty="0">
                          <a:effectLst/>
                        </a:rPr>
                        <a:t>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911" marR="22911" marT="0" marB="0">
                    <a:solidFill>
                      <a:srgbClr val="312F63"/>
                    </a:solidFill>
                  </a:tcPr>
                </a:tc>
                <a:tc>
                  <a:txBody>
                    <a:bodyPr/>
                    <a:lstStyle/>
                    <a:p>
                      <a:r>
                        <a:rPr lang="en-GB" sz="1200" dirty="0">
                          <a:effectLst/>
                        </a:rPr>
                        <a:t>Our Knowledge and Industry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911" marR="22911" marT="0" marB="0"/>
                </a:tc>
                <a:tc>
                  <a:txBody>
                    <a:bodyPr/>
                    <a:lstStyle/>
                    <a:p>
                      <a:r>
                        <a:rPr lang="en-GB" sz="1200" dirty="0">
                          <a:effectLst/>
                        </a:rPr>
                        <a:t>Focus on showcasing the knowledge and expertise in the industry. This content pillar allows you to set yourself apart as a leader in the industry.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911" marR="22911" marT="0" marB="0"/>
                </a:tc>
                <a:extLst>
                  <a:ext uri="{0D108BD9-81ED-4DB2-BD59-A6C34878D82A}">
                    <a16:rowId xmlns:a16="http://schemas.microsoft.com/office/drawing/2014/main" val="4242735786"/>
                  </a:ext>
                </a:extLst>
              </a:tr>
              <a:tr h="391180">
                <a:tc>
                  <a:txBody>
                    <a:bodyPr/>
                    <a:lstStyle/>
                    <a:p>
                      <a:r>
                        <a:rPr lang="en-GB" sz="1200" dirty="0">
                          <a:effectLst/>
                        </a:rPr>
                        <a:t>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911" marR="22911" marT="0" marB="0">
                    <a:solidFill>
                      <a:srgbClr val="312F63"/>
                    </a:solidFill>
                  </a:tcPr>
                </a:tc>
                <a:tc>
                  <a:txBody>
                    <a:bodyPr/>
                    <a:lstStyle/>
                    <a:p>
                      <a:r>
                        <a:rPr lang="en-GB" sz="1200" dirty="0">
                          <a:effectLst/>
                        </a:rPr>
                        <a:t>Products / Services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911" marR="22911" marT="0" marB="0"/>
                </a:tc>
                <a:tc>
                  <a:txBody>
                    <a:bodyPr/>
                    <a:lstStyle/>
                    <a:p>
                      <a:r>
                        <a:rPr lang="en-GB" sz="1200" dirty="0">
                          <a:effectLst/>
                        </a:rPr>
                        <a:t>Focus on the highlighting the products / services offered. These are the posts where you can sell, sell, sell.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911" marR="22911" marT="0" marB="0"/>
                </a:tc>
                <a:extLst>
                  <a:ext uri="{0D108BD9-81ED-4DB2-BD59-A6C34878D82A}">
                    <a16:rowId xmlns:a16="http://schemas.microsoft.com/office/drawing/2014/main" val="1877668700"/>
                  </a:ext>
                </a:extLst>
              </a:tr>
            </a:tbl>
          </a:graphicData>
        </a:graphic>
      </p:graphicFrame>
    </p:spTree>
    <p:extLst>
      <p:ext uri="{BB962C8B-B14F-4D97-AF65-F5344CB8AC3E}">
        <p14:creationId xmlns:p14="http://schemas.microsoft.com/office/powerpoint/2010/main" val="463514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lvl="0" algn="just">
              <a:lnSpc>
                <a:spcPct val="115000"/>
              </a:lnSpc>
              <a:spcBef>
                <a:spcPts val="1200"/>
              </a:spcBef>
              <a:spcAft>
                <a:spcPts val="1200"/>
              </a:spcAft>
            </a:pPr>
            <a:r>
              <a:rPr lang="en-GB" sz="800" b="1" dirty="0">
                <a:solidFill>
                  <a:srgbClr val="1E1C56"/>
                </a:solidFill>
                <a:latin typeface="Montserrat"/>
                <a:ea typeface="Montserrat"/>
                <a:cs typeface="Montserrat"/>
                <a:sym typeface="Montserrat"/>
              </a:rPr>
              <a:t>Developing a Social Content Strategy</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p16">
            <a:extLst>
              <a:ext uri="{FF2B5EF4-FFF2-40B4-BE49-F238E27FC236}">
                <a16:creationId xmlns:a16="http://schemas.microsoft.com/office/drawing/2014/main" id="{399825FF-BCAB-C449-BC2C-21266265B80A}"/>
              </a:ext>
            </a:extLst>
          </p:cNvPr>
          <p:cNvSpPr txBox="1">
            <a:spLocks noGrp="1"/>
          </p:cNvSpPr>
          <p:nvPr>
            <p:ph type="body" idx="1"/>
          </p:nvPr>
        </p:nvSpPr>
        <p:spPr>
          <a:xfrm>
            <a:off x="506100" y="971002"/>
            <a:ext cx="8076040" cy="2998398"/>
          </a:xfrm>
          <a:prstGeom prst="rect">
            <a:avLst/>
          </a:prstGeom>
        </p:spPr>
        <p:txBody>
          <a:bodyPr spcFirstLastPara="1" wrap="square" lIns="91425" tIns="91425" rIns="91425" bIns="91425" anchor="t" anchorCtr="0">
            <a:noAutofit/>
          </a:bodyPr>
          <a:lstStyle/>
          <a:p>
            <a:pPr marL="0" lvl="0" indent="0" algn="just" rtl="0">
              <a:lnSpc>
                <a:spcPct val="150000"/>
              </a:lnSpc>
              <a:spcBef>
                <a:spcPts val="1200"/>
              </a:spcBef>
              <a:spcAft>
                <a:spcPts val="0"/>
              </a:spcAft>
              <a:buNone/>
            </a:pPr>
            <a:r>
              <a:rPr lang="en-GB" sz="1500" dirty="0">
                <a:solidFill>
                  <a:srgbClr val="1E1C56"/>
                </a:solidFill>
                <a:latin typeface="Montserrat Black"/>
                <a:ea typeface="Montserrat Black"/>
                <a:cs typeface="Montserrat Black"/>
                <a:sym typeface="Montserrat Black"/>
              </a:rPr>
              <a:t>Draw Up a Content Calendar</a:t>
            </a:r>
          </a:p>
          <a:p>
            <a:pPr marL="0" lvl="0" indent="0" algn="just" rtl="0">
              <a:lnSpc>
                <a:spcPct val="150000"/>
              </a:lnSpc>
              <a:spcBef>
                <a:spcPts val="1200"/>
              </a:spcBef>
              <a:spcAft>
                <a:spcPts val="0"/>
              </a:spcAft>
              <a:buNone/>
            </a:pPr>
            <a:endParaRPr lang="en-GB" sz="1500" dirty="0">
              <a:solidFill>
                <a:srgbClr val="1E1C56"/>
              </a:solidFill>
              <a:latin typeface="Montserrat Black"/>
              <a:ea typeface="Montserrat Black"/>
              <a:cs typeface="Montserrat Black"/>
              <a:sym typeface="Montserrat Black"/>
            </a:endParaRPr>
          </a:p>
          <a:p>
            <a:pPr marL="0" lvl="0" indent="0" algn="just" rtl="0">
              <a:lnSpc>
                <a:spcPct val="150000"/>
              </a:lnSpc>
              <a:spcBef>
                <a:spcPts val="1200"/>
              </a:spcBef>
              <a:spcAft>
                <a:spcPts val="0"/>
              </a:spcAft>
              <a:buNone/>
            </a:pPr>
            <a:r>
              <a:rPr lang="en-GB" sz="1500" dirty="0">
                <a:solidFill>
                  <a:srgbClr val="1E1C56"/>
                </a:solidFill>
                <a:latin typeface="Montserrat Black"/>
                <a:ea typeface="Montserrat Black"/>
                <a:cs typeface="Montserrat Black"/>
                <a:sym typeface="Montserrat Black"/>
              </a:rPr>
              <a:t> </a:t>
            </a: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p:txBody>
      </p:sp>
      <p:graphicFrame>
        <p:nvGraphicFramePr>
          <p:cNvPr id="2" name="Table 1">
            <a:extLst>
              <a:ext uri="{FF2B5EF4-FFF2-40B4-BE49-F238E27FC236}">
                <a16:creationId xmlns:a16="http://schemas.microsoft.com/office/drawing/2014/main" id="{C949F485-20DA-574F-A9A7-F46818D8EEED}"/>
              </a:ext>
            </a:extLst>
          </p:cNvPr>
          <p:cNvGraphicFramePr>
            <a:graphicFrameLocks noGrp="1"/>
          </p:cNvGraphicFramePr>
          <p:nvPr>
            <p:extLst>
              <p:ext uri="{D42A27DB-BD31-4B8C-83A1-F6EECF244321}">
                <p14:modId xmlns:p14="http://schemas.microsoft.com/office/powerpoint/2010/main" val="3494100621"/>
              </p:ext>
            </p:extLst>
          </p:nvPr>
        </p:nvGraphicFramePr>
        <p:xfrm>
          <a:off x="569125" y="1697990"/>
          <a:ext cx="8241494" cy="2858770"/>
        </p:xfrm>
        <a:graphic>
          <a:graphicData uri="http://schemas.openxmlformats.org/drawingml/2006/table">
            <a:tbl>
              <a:tblPr firstRow="1" firstCol="1" bandRow="1">
                <a:tableStyleId>{7DF18680-E054-41AD-8BC1-D1AEF772440D}</a:tableStyleId>
              </a:tblPr>
              <a:tblGrid>
                <a:gridCol w="1076795">
                  <a:extLst>
                    <a:ext uri="{9D8B030D-6E8A-4147-A177-3AD203B41FA5}">
                      <a16:colId xmlns:a16="http://schemas.microsoft.com/office/drawing/2014/main" val="2642597334"/>
                    </a:ext>
                  </a:extLst>
                </a:gridCol>
                <a:gridCol w="765810">
                  <a:extLst>
                    <a:ext uri="{9D8B030D-6E8A-4147-A177-3AD203B41FA5}">
                      <a16:colId xmlns:a16="http://schemas.microsoft.com/office/drawing/2014/main" val="1280006064"/>
                    </a:ext>
                  </a:extLst>
                </a:gridCol>
                <a:gridCol w="1155700">
                  <a:extLst>
                    <a:ext uri="{9D8B030D-6E8A-4147-A177-3AD203B41FA5}">
                      <a16:colId xmlns:a16="http://schemas.microsoft.com/office/drawing/2014/main" val="2636963273"/>
                    </a:ext>
                  </a:extLst>
                </a:gridCol>
                <a:gridCol w="937260">
                  <a:extLst>
                    <a:ext uri="{9D8B030D-6E8A-4147-A177-3AD203B41FA5}">
                      <a16:colId xmlns:a16="http://schemas.microsoft.com/office/drawing/2014/main" val="2927566334"/>
                    </a:ext>
                  </a:extLst>
                </a:gridCol>
                <a:gridCol w="1874520">
                  <a:extLst>
                    <a:ext uri="{9D8B030D-6E8A-4147-A177-3AD203B41FA5}">
                      <a16:colId xmlns:a16="http://schemas.microsoft.com/office/drawing/2014/main" val="1437973068"/>
                    </a:ext>
                  </a:extLst>
                </a:gridCol>
                <a:gridCol w="2431409">
                  <a:extLst>
                    <a:ext uri="{9D8B030D-6E8A-4147-A177-3AD203B41FA5}">
                      <a16:colId xmlns:a16="http://schemas.microsoft.com/office/drawing/2014/main" val="932337634"/>
                    </a:ext>
                  </a:extLst>
                </a:gridCol>
              </a:tblGrid>
              <a:tr h="367665">
                <a:tc gridSpan="6">
                  <a:txBody>
                    <a:bodyPr/>
                    <a:lstStyle/>
                    <a:p>
                      <a:pPr algn="ctr"/>
                      <a:r>
                        <a:rPr lang="en-GB" sz="1200" dirty="0">
                          <a:effectLst/>
                        </a:rPr>
                        <a:t>MARCH – WEEK 1</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312F63"/>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35121257"/>
                  </a:ext>
                </a:extLst>
              </a:tr>
              <a:tr h="367665">
                <a:tc>
                  <a:txBody>
                    <a:bodyPr/>
                    <a:lstStyle/>
                    <a:p>
                      <a:r>
                        <a:rPr lang="en-GB" sz="900" dirty="0">
                          <a:effectLst/>
                        </a:rPr>
                        <a:t>Publish Date &amp; Time</a:t>
                      </a:r>
                      <a:endParaRPr lang="en-GB" sz="900" dirty="0">
                        <a:effectLst/>
                        <a:latin typeface="+mj-lt"/>
                        <a:ea typeface="Times New Roman" panose="02020603050405020304" pitchFamily="18" charset="0"/>
                        <a:cs typeface="Times New Roman" panose="02020603050405020304" pitchFamily="18" charset="0"/>
                      </a:endParaRPr>
                    </a:p>
                  </a:txBody>
                  <a:tcPr marL="68580" marR="68580" marT="0" marB="0">
                    <a:solidFill>
                      <a:srgbClr val="312F63"/>
                    </a:solidFill>
                  </a:tcPr>
                </a:tc>
                <a:tc>
                  <a:txBody>
                    <a:bodyPr/>
                    <a:lstStyle/>
                    <a:p>
                      <a:r>
                        <a:rPr lang="en-GB" sz="900" dirty="0">
                          <a:effectLst/>
                        </a:rPr>
                        <a:t>Target Audience</a:t>
                      </a:r>
                      <a:endParaRPr lang="en-GB" sz="9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r>
                        <a:rPr lang="en-GB" sz="900" dirty="0">
                          <a:effectLst/>
                        </a:rPr>
                        <a:t>Content Pillar</a:t>
                      </a:r>
                      <a:endParaRPr lang="en-GB" sz="9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r>
                        <a:rPr lang="en-GB" sz="900" dirty="0">
                          <a:effectLst/>
                        </a:rPr>
                        <a:t>Platform(s)</a:t>
                      </a:r>
                      <a:endParaRPr lang="en-GB" sz="9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r>
                        <a:rPr lang="en-GB" sz="900" dirty="0">
                          <a:effectLst/>
                        </a:rPr>
                        <a:t>Content Idea / Post Copy</a:t>
                      </a:r>
                      <a:endParaRPr lang="en-GB" sz="9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effectLst/>
                        </a:rPr>
                        <a:t>Accompanying Media </a:t>
                      </a:r>
                      <a:endParaRPr lang="en-GB" sz="9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01802755"/>
                  </a:ext>
                </a:extLst>
              </a:tr>
              <a:tr h="521970">
                <a:tc>
                  <a:txBody>
                    <a:bodyPr/>
                    <a:lstStyle/>
                    <a:p>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312F63"/>
                    </a:solidFill>
                  </a:tcPr>
                </a:tc>
                <a:tc>
                  <a:txBody>
                    <a:bodyPr/>
                    <a:lstStyle/>
                    <a:p>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2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60023635"/>
                  </a:ext>
                </a:extLst>
              </a:tr>
              <a:tr h="538480">
                <a:tc>
                  <a:txBody>
                    <a:bodyPr/>
                    <a:lstStyle/>
                    <a:p>
                      <a:r>
                        <a:rPr lang="en-GB" sz="12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312F63"/>
                    </a:solidFill>
                  </a:tcPr>
                </a:tc>
                <a:tc>
                  <a:txBody>
                    <a:bodyPr/>
                    <a:lstStyle/>
                    <a:p>
                      <a:r>
                        <a:rPr lang="en-GB" sz="12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2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2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27989435"/>
                  </a:ext>
                </a:extLst>
              </a:tr>
              <a:tr h="528320">
                <a:tc>
                  <a:txBody>
                    <a:bodyPr/>
                    <a:lstStyle/>
                    <a:p>
                      <a:r>
                        <a:rPr lang="en-GB" sz="12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312F63"/>
                    </a:solidFill>
                  </a:tcPr>
                </a:tc>
                <a:tc>
                  <a:txBody>
                    <a:bodyPr/>
                    <a:lstStyle/>
                    <a:p>
                      <a:r>
                        <a:rPr lang="en-GB" sz="12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2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2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7826011"/>
                  </a:ext>
                </a:extLst>
              </a:tr>
              <a:tr h="534670">
                <a:tc>
                  <a:txBody>
                    <a:bodyPr/>
                    <a:lstStyle/>
                    <a:p>
                      <a:r>
                        <a:rPr lang="en-GB" sz="12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312F63"/>
                    </a:solidFill>
                  </a:tcPr>
                </a:tc>
                <a:tc>
                  <a:txBody>
                    <a:bodyPr/>
                    <a:lstStyle/>
                    <a:p>
                      <a:r>
                        <a:rPr lang="en-GB" sz="12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2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2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06142680"/>
                  </a:ext>
                </a:extLst>
              </a:tr>
            </a:tbl>
          </a:graphicData>
        </a:graphic>
      </p:graphicFrame>
    </p:spTree>
    <p:extLst>
      <p:ext uri="{BB962C8B-B14F-4D97-AF65-F5344CB8AC3E}">
        <p14:creationId xmlns:p14="http://schemas.microsoft.com/office/powerpoint/2010/main" val="3421000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p:nvPr/>
        </p:nvSpPr>
        <p:spPr>
          <a:xfrm>
            <a:off x="3480393" y="-728888"/>
            <a:ext cx="7515300" cy="7515300"/>
          </a:xfrm>
          <a:prstGeom prst="ellipse">
            <a:avLst/>
          </a:prstGeom>
          <a:solidFill>
            <a:srgbClr val="E9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txBox="1">
            <a:spLocks noGrp="1"/>
          </p:cNvSpPr>
          <p:nvPr>
            <p:ph type="title"/>
          </p:nvPr>
        </p:nvSpPr>
        <p:spPr>
          <a:xfrm>
            <a:off x="0" y="-75"/>
            <a:ext cx="9191700" cy="5143500"/>
          </a:xfrm>
          <a:prstGeom prst="rect">
            <a:avLst/>
          </a:prstGeom>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en-GB" sz="4300" dirty="0">
                <a:solidFill>
                  <a:srgbClr val="1E1C56"/>
                </a:solidFill>
                <a:latin typeface="Montserrat Black"/>
                <a:ea typeface="Montserrat"/>
                <a:cs typeface="Montserrat"/>
                <a:sym typeface="Montserrat Black"/>
              </a:rPr>
              <a:t>Key Tools for Social Media</a:t>
            </a:r>
            <a:endParaRPr sz="4800" dirty="0">
              <a:latin typeface="Montserrat"/>
              <a:ea typeface="Montserrat"/>
              <a:cs typeface="Montserrat"/>
              <a:sym typeface="Montserrat"/>
            </a:endParaRPr>
          </a:p>
        </p:txBody>
      </p:sp>
      <p:pic>
        <p:nvPicPr>
          <p:cNvPr id="73" name="Google Shape;73;p15"/>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6" name="Google Shape;88;p17">
            <a:extLst>
              <a:ext uri="{FF2B5EF4-FFF2-40B4-BE49-F238E27FC236}">
                <a16:creationId xmlns:a16="http://schemas.microsoft.com/office/drawing/2014/main" id="{BDB6654B-A585-E643-9A8E-090D67BE04A2}"/>
              </a:ext>
            </a:extLst>
          </p:cNvPr>
          <p:cNvSpPr/>
          <p:nvPr/>
        </p:nvSpPr>
        <p:spPr>
          <a:xfrm>
            <a:off x="4289250" y="3169275"/>
            <a:ext cx="565500" cy="565500"/>
          </a:xfrm>
          <a:prstGeom prst="ellipse">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9;p17">
            <a:extLst>
              <a:ext uri="{FF2B5EF4-FFF2-40B4-BE49-F238E27FC236}">
                <a16:creationId xmlns:a16="http://schemas.microsoft.com/office/drawing/2014/main" id="{DC949D6E-1460-394E-A0D5-D3BCB8F4E1C0}"/>
              </a:ext>
            </a:extLst>
          </p:cNvPr>
          <p:cNvSpPr txBox="1">
            <a:spLocks/>
          </p:cNvSpPr>
          <p:nvPr/>
        </p:nvSpPr>
        <p:spPr>
          <a:xfrm>
            <a:off x="0" y="3248025"/>
            <a:ext cx="9144000" cy="39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Font typeface="Arial"/>
              <a:buNone/>
            </a:pPr>
            <a:r>
              <a:rPr lang="en-GB" sz="1000" dirty="0">
                <a:solidFill>
                  <a:srgbClr val="1E1C56"/>
                </a:solidFill>
                <a:latin typeface="Montserrat SemiBold"/>
                <a:ea typeface="Montserrat SemiBold"/>
                <a:cs typeface="Montserrat SemiBold"/>
                <a:sym typeface="Montserrat SemiBold"/>
              </a:rPr>
              <a:t>How to make social easier!</a:t>
            </a:r>
          </a:p>
        </p:txBody>
      </p:sp>
    </p:spTree>
    <p:extLst>
      <p:ext uri="{BB962C8B-B14F-4D97-AF65-F5344CB8AC3E}">
        <p14:creationId xmlns:p14="http://schemas.microsoft.com/office/powerpoint/2010/main" val="3009295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GB" sz="800" b="1" dirty="0">
                <a:solidFill>
                  <a:srgbClr val="1E1C56"/>
                </a:solidFill>
                <a:latin typeface="Montserrat"/>
                <a:ea typeface="Montserrat"/>
                <a:cs typeface="Montserrat"/>
                <a:sym typeface="Montserrat"/>
              </a:rPr>
              <a:t>Key Tools for Social Media</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4">
            <a:extLst>
              <a:ext uri="{FF2B5EF4-FFF2-40B4-BE49-F238E27FC236}">
                <a16:creationId xmlns:a16="http://schemas.microsoft.com/office/drawing/2014/main" id="{CB288DEA-EC9A-114A-BB3B-41C1F830B9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ext Placeholder 3">
            <a:extLst>
              <a:ext uri="{FF2B5EF4-FFF2-40B4-BE49-F238E27FC236}">
                <a16:creationId xmlns:a16="http://schemas.microsoft.com/office/drawing/2014/main" id="{D37D8CFE-5375-584A-9DB0-3D378508B983}"/>
              </a:ext>
            </a:extLst>
          </p:cNvPr>
          <p:cNvSpPr>
            <a:spLocks noGrp="1"/>
          </p:cNvSpPr>
          <p:nvPr>
            <p:ph type="body" idx="1"/>
          </p:nvPr>
        </p:nvSpPr>
        <p:spPr/>
        <p:txBody>
          <a:bodyPr/>
          <a:lstStyle/>
          <a:p>
            <a:r>
              <a:rPr lang="en-GB" dirty="0">
                <a:hlinkClick r:id="rId4"/>
              </a:rPr>
              <a:t>Canva</a:t>
            </a:r>
            <a:r>
              <a:rPr lang="en-GB" dirty="0"/>
              <a:t> </a:t>
            </a:r>
          </a:p>
          <a:p>
            <a:r>
              <a:rPr lang="en-GB" dirty="0">
                <a:hlinkClick r:id="rId5"/>
              </a:rPr>
              <a:t>Creator Studio</a:t>
            </a:r>
            <a:endParaRPr lang="en-GB" dirty="0"/>
          </a:p>
          <a:p>
            <a:r>
              <a:rPr lang="en-GB" dirty="0">
                <a:hlinkClick r:id="rId6"/>
              </a:rPr>
              <a:t>Hootsuite</a:t>
            </a:r>
            <a:r>
              <a:rPr lang="en-GB" dirty="0"/>
              <a:t> </a:t>
            </a:r>
          </a:p>
          <a:p>
            <a:r>
              <a:rPr lang="en-GB" dirty="0">
                <a:hlinkClick r:id="rId7"/>
              </a:rPr>
              <a:t>Answer the Public</a:t>
            </a:r>
            <a:endParaRPr lang="en-GB" dirty="0"/>
          </a:p>
          <a:p>
            <a:r>
              <a:rPr lang="en-GB" dirty="0">
                <a:hlinkClick r:id="rId8"/>
              </a:rPr>
              <a:t>Days of the Year </a:t>
            </a:r>
            <a:endParaRPr lang="en-GB" dirty="0"/>
          </a:p>
          <a:p>
            <a:r>
              <a:rPr lang="en-GB" dirty="0">
                <a:hlinkClick r:id="rId9"/>
              </a:rPr>
              <a:t>Best Hashtags </a:t>
            </a:r>
            <a:endParaRPr lang="en-GB" dirty="0"/>
          </a:p>
          <a:p>
            <a:r>
              <a:rPr lang="en-GB" dirty="0">
                <a:hlinkClick r:id="rId10"/>
              </a:rPr>
              <a:t>Later</a:t>
            </a:r>
            <a:endParaRPr lang="en-GB" dirty="0"/>
          </a:p>
          <a:p>
            <a:r>
              <a:rPr lang="en-GB" dirty="0">
                <a:hlinkClick r:id="rId11"/>
              </a:rPr>
              <a:t>Unsplash</a:t>
            </a:r>
            <a:endParaRPr lang="en-GB" dirty="0"/>
          </a:p>
          <a:p>
            <a:r>
              <a:rPr lang="en-GB" dirty="0">
                <a:hlinkClick r:id="rId12"/>
              </a:rPr>
              <a:t>Short URL </a:t>
            </a:r>
            <a:endParaRPr lang="en-GB" dirty="0"/>
          </a:p>
          <a:p>
            <a:r>
              <a:rPr lang="en-GB" dirty="0">
                <a:hlinkClick r:id="rId13"/>
              </a:rPr>
              <a:t>Videohive</a:t>
            </a:r>
            <a:r>
              <a:rPr lang="en-GB" dirty="0"/>
              <a:t> </a:t>
            </a:r>
          </a:p>
          <a:p>
            <a:endParaRPr lang="en-GB" dirty="0"/>
          </a:p>
        </p:txBody>
      </p:sp>
      <p:pic>
        <p:nvPicPr>
          <p:cNvPr id="6" name="Picture 5" descr="A picture containing timeline&#10;&#10;Description automatically generated">
            <a:extLst>
              <a:ext uri="{FF2B5EF4-FFF2-40B4-BE49-F238E27FC236}">
                <a16:creationId xmlns:a16="http://schemas.microsoft.com/office/drawing/2014/main" id="{BB57B71B-AC3E-3541-A8B5-90DBBA420C8A}"/>
              </a:ext>
            </a:extLst>
          </p:cNvPr>
          <p:cNvPicPr>
            <a:picLocks noChangeAspect="1"/>
          </p:cNvPicPr>
          <p:nvPr/>
        </p:nvPicPr>
        <p:blipFill>
          <a:blip r:embed="rId14"/>
          <a:stretch>
            <a:fillRect/>
          </a:stretch>
        </p:blipFill>
        <p:spPr>
          <a:xfrm>
            <a:off x="3496775" y="1142975"/>
            <a:ext cx="4737100" cy="3644900"/>
          </a:xfrm>
          <a:prstGeom prst="rect">
            <a:avLst/>
          </a:prstGeom>
        </p:spPr>
      </p:pic>
    </p:spTree>
    <p:extLst>
      <p:ext uri="{BB962C8B-B14F-4D97-AF65-F5344CB8AC3E}">
        <p14:creationId xmlns:p14="http://schemas.microsoft.com/office/powerpoint/2010/main" val="1700560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p:nvPr/>
        </p:nvSpPr>
        <p:spPr>
          <a:xfrm>
            <a:off x="3391218" y="-1039974"/>
            <a:ext cx="7515300" cy="7515300"/>
          </a:xfrm>
          <a:prstGeom prst="ellipse">
            <a:avLst/>
          </a:prstGeom>
          <a:solidFill>
            <a:srgbClr val="E9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txBox="1">
            <a:spLocks noGrp="1"/>
          </p:cNvSpPr>
          <p:nvPr>
            <p:ph type="title"/>
          </p:nvPr>
        </p:nvSpPr>
        <p:spPr>
          <a:xfrm>
            <a:off x="0" y="-75"/>
            <a:ext cx="9191700" cy="5143500"/>
          </a:xfrm>
          <a:prstGeom prst="rect">
            <a:avLst/>
          </a:prstGeom>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en-GB" sz="4300" dirty="0">
                <a:solidFill>
                  <a:srgbClr val="1E1C56"/>
                </a:solidFill>
                <a:latin typeface="Montserrat Black"/>
                <a:ea typeface="Montserrat Black"/>
                <a:cs typeface="Montserrat Black"/>
                <a:sym typeface="Montserrat Black"/>
              </a:rPr>
              <a:t>Future Opportunities</a:t>
            </a:r>
            <a:endParaRPr sz="4800" dirty="0">
              <a:latin typeface="Montserrat"/>
              <a:ea typeface="Montserrat"/>
              <a:cs typeface="Montserrat"/>
              <a:sym typeface="Montserrat"/>
            </a:endParaRPr>
          </a:p>
        </p:txBody>
      </p:sp>
      <p:pic>
        <p:nvPicPr>
          <p:cNvPr id="73" name="Google Shape;73;p15"/>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6" name="Google Shape;88;p17">
            <a:extLst>
              <a:ext uri="{FF2B5EF4-FFF2-40B4-BE49-F238E27FC236}">
                <a16:creationId xmlns:a16="http://schemas.microsoft.com/office/drawing/2014/main" id="{BDB6654B-A585-E643-9A8E-090D67BE04A2}"/>
              </a:ext>
            </a:extLst>
          </p:cNvPr>
          <p:cNvSpPr/>
          <p:nvPr/>
        </p:nvSpPr>
        <p:spPr>
          <a:xfrm>
            <a:off x="4289250" y="3169275"/>
            <a:ext cx="565500" cy="565500"/>
          </a:xfrm>
          <a:prstGeom prst="ellipse">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9;p17">
            <a:extLst>
              <a:ext uri="{FF2B5EF4-FFF2-40B4-BE49-F238E27FC236}">
                <a16:creationId xmlns:a16="http://schemas.microsoft.com/office/drawing/2014/main" id="{DC949D6E-1460-394E-A0D5-D3BCB8F4E1C0}"/>
              </a:ext>
            </a:extLst>
          </p:cNvPr>
          <p:cNvSpPr txBox="1">
            <a:spLocks/>
          </p:cNvSpPr>
          <p:nvPr/>
        </p:nvSpPr>
        <p:spPr>
          <a:xfrm>
            <a:off x="0" y="3248025"/>
            <a:ext cx="9144000" cy="39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Font typeface="Arial"/>
              <a:buNone/>
            </a:pPr>
            <a:r>
              <a:rPr lang="en-GB" sz="1000" dirty="0">
                <a:solidFill>
                  <a:srgbClr val="1E1C56"/>
                </a:solidFill>
                <a:latin typeface="Montserrat SemiBold"/>
                <a:ea typeface="Montserrat SemiBold"/>
                <a:cs typeface="Montserrat SemiBold"/>
                <a:sym typeface="Montserrat SemiBold"/>
              </a:rPr>
              <a:t>What’s coming in 2022 and beyond?</a:t>
            </a:r>
          </a:p>
        </p:txBody>
      </p:sp>
    </p:spTree>
    <p:extLst>
      <p:ext uri="{BB962C8B-B14F-4D97-AF65-F5344CB8AC3E}">
        <p14:creationId xmlns:p14="http://schemas.microsoft.com/office/powerpoint/2010/main" val="341113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p:nvPr/>
        </p:nvSpPr>
        <p:spPr>
          <a:xfrm>
            <a:off x="3428925" y="-1362075"/>
            <a:ext cx="7515300" cy="7515300"/>
          </a:xfrm>
          <a:prstGeom prst="ellipse">
            <a:avLst/>
          </a:prstGeom>
          <a:solidFill>
            <a:srgbClr val="E9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 name="Google Shape;73;p15"/>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7" name="Google Shape;64;p14">
            <a:extLst>
              <a:ext uri="{FF2B5EF4-FFF2-40B4-BE49-F238E27FC236}">
                <a16:creationId xmlns:a16="http://schemas.microsoft.com/office/drawing/2014/main" id="{4BC200A7-CC76-264A-945E-D45CFBF71F52}"/>
              </a:ext>
            </a:extLst>
          </p:cNvPr>
          <p:cNvSpPr txBox="1">
            <a:spLocks noGrp="1"/>
          </p:cNvSpPr>
          <p:nvPr>
            <p:ph type="body" idx="1"/>
          </p:nvPr>
        </p:nvSpPr>
        <p:spPr>
          <a:xfrm>
            <a:off x="4337824" y="1538636"/>
            <a:ext cx="4387076" cy="2066228"/>
          </a:xfrm>
          <a:prstGeom prst="rect">
            <a:avLst/>
          </a:prstGeom>
        </p:spPr>
        <p:txBody>
          <a:bodyPr spcFirstLastPara="1" wrap="square" lIns="91425" tIns="91425" rIns="91425" bIns="91425" anchor="t" anchorCtr="0">
            <a:noAutofit/>
          </a:bodyPr>
          <a:lstStyle/>
          <a:p>
            <a:pPr marL="152400" lvl="0" indent="0" algn="just" rtl="0">
              <a:lnSpc>
                <a:spcPct val="150000"/>
              </a:lnSpc>
              <a:spcBef>
                <a:spcPts val="1200"/>
              </a:spcBef>
              <a:spcAft>
                <a:spcPts val="0"/>
              </a:spcAft>
              <a:buClr>
                <a:srgbClr val="1E1C56"/>
              </a:buClr>
              <a:buSzPts val="1200"/>
              <a:buNone/>
            </a:pPr>
            <a:r>
              <a:rPr lang="en-GB" sz="1200" b="1" dirty="0">
                <a:solidFill>
                  <a:srgbClr val="1E1C56"/>
                </a:solidFill>
                <a:latin typeface="Montserrat"/>
                <a:ea typeface="Montserrat"/>
                <a:cs typeface="Montserrat"/>
                <a:sym typeface="Montserrat"/>
              </a:rPr>
              <a:t>Evie Gates</a:t>
            </a:r>
          </a:p>
          <a:p>
            <a:pPr marL="152400" lvl="0" indent="0" algn="just" rtl="0">
              <a:lnSpc>
                <a:spcPct val="150000"/>
              </a:lnSpc>
              <a:spcBef>
                <a:spcPts val="1200"/>
              </a:spcBef>
              <a:spcAft>
                <a:spcPts val="0"/>
              </a:spcAft>
              <a:buClr>
                <a:srgbClr val="1E1C56"/>
              </a:buClr>
              <a:buSzPts val="1200"/>
              <a:buNone/>
            </a:pPr>
            <a:r>
              <a:rPr lang="en-GB" sz="1200" b="1" dirty="0">
                <a:solidFill>
                  <a:srgbClr val="1E1C56"/>
                </a:solidFill>
                <a:latin typeface="Montserrat"/>
                <a:ea typeface="Montserrat"/>
                <a:cs typeface="Montserrat"/>
                <a:sym typeface="Montserrat"/>
              </a:rPr>
              <a:t>Digital Marketing Consultant </a:t>
            </a:r>
          </a:p>
          <a:p>
            <a:pPr marL="152400" lvl="0" indent="0" algn="just" rtl="0">
              <a:lnSpc>
                <a:spcPct val="150000"/>
              </a:lnSpc>
              <a:spcBef>
                <a:spcPts val="1200"/>
              </a:spcBef>
              <a:spcAft>
                <a:spcPts val="0"/>
              </a:spcAft>
              <a:buClr>
                <a:srgbClr val="1E1C56"/>
              </a:buClr>
              <a:buSzPts val="1200"/>
              <a:buNone/>
            </a:pPr>
            <a:r>
              <a:rPr lang="en-GB" sz="1200" b="1" dirty="0">
                <a:solidFill>
                  <a:srgbClr val="1E1C56"/>
                </a:solidFill>
                <a:latin typeface="Montserrat"/>
                <a:ea typeface="Montserrat"/>
                <a:cs typeface="Montserrat"/>
                <a:sym typeface="Montserrat"/>
              </a:rPr>
              <a:t>Social media enthusiast! </a:t>
            </a:r>
          </a:p>
        </p:txBody>
      </p:sp>
      <p:pic>
        <p:nvPicPr>
          <p:cNvPr id="6" name="Picture 5" descr="A person looking at the camera&#10;&#10;Description automatically generated">
            <a:extLst>
              <a:ext uri="{FF2B5EF4-FFF2-40B4-BE49-F238E27FC236}">
                <a16:creationId xmlns:a16="http://schemas.microsoft.com/office/drawing/2014/main" id="{12C4DE63-9DE6-DE4D-A5CC-86062A14F2CE}"/>
              </a:ext>
            </a:extLst>
          </p:cNvPr>
          <p:cNvPicPr>
            <a:picLocks noChangeAspect="1"/>
          </p:cNvPicPr>
          <p:nvPr/>
        </p:nvPicPr>
        <p:blipFill rotWithShape="1">
          <a:blip r:embed="rId4"/>
          <a:srcRect l="4514" r="14993"/>
          <a:stretch/>
        </p:blipFill>
        <p:spPr>
          <a:xfrm>
            <a:off x="470608" y="925914"/>
            <a:ext cx="2753312" cy="3407223"/>
          </a:xfrm>
          <a:prstGeom prst="rect">
            <a:avLst/>
          </a:prstGeom>
        </p:spPr>
      </p:pic>
    </p:spTree>
    <p:extLst>
      <p:ext uri="{BB962C8B-B14F-4D97-AF65-F5344CB8AC3E}">
        <p14:creationId xmlns:p14="http://schemas.microsoft.com/office/powerpoint/2010/main" val="3440781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GB" sz="800" b="1" dirty="0">
                <a:solidFill>
                  <a:srgbClr val="1E1C56"/>
                </a:solidFill>
                <a:latin typeface="Montserrat"/>
                <a:ea typeface="Montserrat"/>
                <a:cs typeface="Montserrat"/>
                <a:sym typeface="Montserrat"/>
              </a:rPr>
              <a:t>Future Opportunities</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9;p16">
            <a:extLst>
              <a:ext uri="{FF2B5EF4-FFF2-40B4-BE49-F238E27FC236}">
                <a16:creationId xmlns:a16="http://schemas.microsoft.com/office/drawing/2014/main" id="{25A765A0-01EC-1142-A49D-FCC3EF62D78C}"/>
              </a:ext>
            </a:extLst>
          </p:cNvPr>
          <p:cNvSpPr txBox="1">
            <a:spLocks noGrp="1"/>
          </p:cNvSpPr>
          <p:nvPr>
            <p:ph type="body" idx="1"/>
          </p:nvPr>
        </p:nvSpPr>
        <p:spPr>
          <a:xfrm>
            <a:off x="506100" y="1072551"/>
            <a:ext cx="8076040" cy="2998398"/>
          </a:xfrm>
          <a:prstGeom prst="rect">
            <a:avLst/>
          </a:prstGeom>
        </p:spPr>
        <p:txBody>
          <a:bodyPr spcFirstLastPara="1" wrap="square" lIns="91425" tIns="91425" rIns="91425" bIns="91425" anchor="t" anchorCtr="0">
            <a:noAutofit/>
          </a:bodyPr>
          <a:lstStyle/>
          <a:p>
            <a:pPr marL="0" lvl="0" indent="0" algn="just" rtl="0">
              <a:lnSpc>
                <a:spcPct val="150000"/>
              </a:lnSpc>
              <a:spcBef>
                <a:spcPts val="1200"/>
              </a:spcBef>
              <a:spcAft>
                <a:spcPts val="0"/>
              </a:spcAft>
              <a:buNone/>
            </a:pPr>
            <a:r>
              <a:rPr lang="en-GB" sz="1500" dirty="0">
                <a:solidFill>
                  <a:srgbClr val="1E1C56"/>
                </a:solidFill>
                <a:latin typeface="Montserrat Black"/>
                <a:ea typeface="Montserrat Black"/>
                <a:cs typeface="Montserrat Black"/>
                <a:sym typeface="Montserrat Black"/>
              </a:rPr>
              <a:t>Things to think about…</a:t>
            </a:r>
          </a:p>
          <a:p>
            <a:pPr marL="0" lvl="0" indent="0">
              <a:lnSpc>
                <a:spcPct val="150000"/>
              </a:lnSpc>
              <a:spcBef>
                <a:spcPts val="1200"/>
              </a:spcBef>
              <a:buNone/>
            </a:pPr>
            <a:r>
              <a:rPr lang="en-GB" sz="1200" dirty="0">
                <a:solidFill>
                  <a:schemeClr val="dk1"/>
                </a:solidFill>
                <a:latin typeface="Montserrat"/>
                <a:ea typeface="Montserrat"/>
                <a:cs typeface="Montserrat"/>
                <a:sym typeface="Montserrat"/>
              </a:rPr>
              <a:t>Get a head start if you’re not doing these things already, look into them…</a:t>
            </a:r>
          </a:p>
          <a:p>
            <a:pPr marL="171450" indent="-171450">
              <a:lnSpc>
                <a:spcPct val="150000"/>
              </a:lnSpc>
              <a:spcBef>
                <a:spcPts val="1200"/>
              </a:spcBef>
            </a:pPr>
            <a:r>
              <a:rPr lang="en-GB" sz="1200" dirty="0">
                <a:solidFill>
                  <a:schemeClr val="dk1"/>
                </a:solidFill>
                <a:latin typeface="Montserrat"/>
                <a:ea typeface="Montserrat"/>
                <a:cs typeface="Montserrat"/>
                <a:sym typeface="Montserrat"/>
              </a:rPr>
              <a:t>Utilise Influencers </a:t>
            </a:r>
          </a:p>
          <a:p>
            <a:pPr marL="171450" indent="-171450">
              <a:lnSpc>
                <a:spcPct val="150000"/>
              </a:lnSpc>
              <a:spcBef>
                <a:spcPts val="1200"/>
              </a:spcBef>
            </a:pPr>
            <a:r>
              <a:rPr lang="en-GB" sz="1200" dirty="0">
                <a:solidFill>
                  <a:schemeClr val="dk1"/>
                </a:solidFill>
                <a:latin typeface="Montserrat"/>
                <a:ea typeface="Montserrat"/>
                <a:cs typeface="Montserrat"/>
                <a:sym typeface="Montserrat"/>
              </a:rPr>
              <a:t>Create Shoppable Posts</a:t>
            </a:r>
          </a:p>
          <a:p>
            <a:pPr marL="171450" indent="-171450">
              <a:lnSpc>
                <a:spcPct val="150000"/>
              </a:lnSpc>
              <a:spcBef>
                <a:spcPts val="1200"/>
              </a:spcBef>
            </a:pPr>
            <a:r>
              <a:rPr lang="en-GB" sz="1200" dirty="0">
                <a:solidFill>
                  <a:schemeClr val="dk1"/>
                </a:solidFill>
                <a:latin typeface="Montserrat"/>
                <a:ea typeface="Montserrat"/>
                <a:cs typeface="Montserrat"/>
                <a:sym typeface="Montserrat"/>
              </a:rPr>
              <a:t>The Rise of Groups</a:t>
            </a:r>
          </a:p>
          <a:p>
            <a:pPr marL="171450" indent="-171450">
              <a:lnSpc>
                <a:spcPct val="150000"/>
              </a:lnSpc>
              <a:spcBef>
                <a:spcPts val="1200"/>
              </a:spcBef>
            </a:pPr>
            <a:r>
              <a:rPr lang="en-GB" sz="1200" dirty="0">
                <a:solidFill>
                  <a:schemeClr val="dk1"/>
                </a:solidFill>
                <a:latin typeface="Montserrat"/>
                <a:ea typeface="Montserrat"/>
                <a:cs typeface="Montserrat"/>
                <a:sym typeface="Montserrat"/>
              </a:rPr>
              <a:t>Get on </a:t>
            </a:r>
            <a:r>
              <a:rPr lang="en-GB" sz="1200" dirty="0" err="1">
                <a:solidFill>
                  <a:schemeClr val="dk1"/>
                </a:solidFill>
                <a:latin typeface="Montserrat"/>
                <a:ea typeface="Montserrat"/>
                <a:cs typeface="Montserrat"/>
                <a:sym typeface="Montserrat"/>
              </a:rPr>
              <a:t>TikTok</a:t>
            </a:r>
            <a:endParaRPr lang="en-GB" sz="1200" dirty="0">
              <a:solidFill>
                <a:schemeClr val="dk1"/>
              </a:solidFill>
              <a:latin typeface="Montserrat"/>
              <a:ea typeface="Montserrat"/>
              <a:cs typeface="Montserrat"/>
              <a:sym typeface="Montserrat"/>
            </a:endParaRPr>
          </a:p>
          <a:p>
            <a:pPr marL="171450" indent="-171450">
              <a:lnSpc>
                <a:spcPct val="150000"/>
              </a:lnSpc>
              <a:spcBef>
                <a:spcPts val="1200"/>
              </a:spcBef>
            </a:pPr>
            <a:r>
              <a:rPr lang="en-GB" sz="1200" dirty="0">
                <a:solidFill>
                  <a:schemeClr val="dk1"/>
                </a:solidFill>
                <a:latin typeface="Montserrat"/>
                <a:ea typeface="Montserrat"/>
                <a:cs typeface="Montserrat"/>
                <a:sym typeface="Montserrat"/>
              </a:rPr>
              <a:t>Checkout Chatbots &amp; AI</a:t>
            </a:r>
          </a:p>
          <a:p>
            <a:pPr marL="171450" indent="-171450">
              <a:lnSpc>
                <a:spcPct val="150000"/>
              </a:lnSpc>
              <a:spcBef>
                <a:spcPts val="1200"/>
              </a:spcBef>
            </a:pPr>
            <a:r>
              <a:rPr lang="en-GB" sz="1200" dirty="0">
                <a:solidFill>
                  <a:schemeClr val="dk1"/>
                </a:solidFill>
                <a:latin typeface="Montserrat"/>
                <a:ea typeface="Montserrat"/>
                <a:cs typeface="Montserrat"/>
                <a:sym typeface="Montserrat"/>
              </a:rPr>
              <a:t>Augmented Reality</a:t>
            </a: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p:txBody>
      </p:sp>
      <p:pic>
        <p:nvPicPr>
          <p:cNvPr id="3" name="Picture 2" descr="A close up of a game controller&#10;&#10;Description automatically generated with low confidence">
            <a:extLst>
              <a:ext uri="{FF2B5EF4-FFF2-40B4-BE49-F238E27FC236}">
                <a16:creationId xmlns:a16="http://schemas.microsoft.com/office/drawing/2014/main" id="{0CDC273F-D2E6-634E-9EFE-A92C48FFF891}"/>
              </a:ext>
            </a:extLst>
          </p:cNvPr>
          <p:cNvPicPr>
            <a:picLocks noChangeAspect="1"/>
          </p:cNvPicPr>
          <p:nvPr/>
        </p:nvPicPr>
        <p:blipFill>
          <a:blip r:embed="rId4"/>
          <a:stretch>
            <a:fillRect/>
          </a:stretch>
        </p:blipFill>
        <p:spPr>
          <a:xfrm>
            <a:off x="4149090" y="2216125"/>
            <a:ext cx="3878959" cy="2571750"/>
          </a:xfrm>
          <a:prstGeom prst="rect">
            <a:avLst/>
          </a:prstGeom>
        </p:spPr>
      </p:pic>
    </p:spTree>
    <p:extLst>
      <p:ext uri="{BB962C8B-B14F-4D97-AF65-F5344CB8AC3E}">
        <p14:creationId xmlns:p14="http://schemas.microsoft.com/office/powerpoint/2010/main" val="3489343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p:nvPr/>
        </p:nvSpPr>
        <p:spPr>
          <a:xfrm>
            <a:off x="3428925" y="-1351058"/>
            <a:ext cx="7515300" cy="7515300"/>
          </a:xfrm>
          <a:prstGeom prst="ellipse">
            <a:avLst/>
          </a:prstGeom>
          <a:solidFill>
            <a:srgbClr val="E9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txBox="1">
            <a:spLocks noGrp="1"/>
          </p:cNvSpPr>
          <p:nvPr>
            <p:ph type="title"/>
          </p:nvPr>
        </p:nvSpPr>
        <p:spPr>
          <a:xfrm>
            <a:off x="0" y="-75"/>
            <a:ext cx="9191700" cy="5143500"/>
          </a:xfrm>
          <a:prstGeom prst="rect">
            <a:avLst/>
          </a:prstGeom>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en-GB" sz="4300" dirty="0">
                <a:solidFill>
                  <a:srgbClr val="1E1C56"/>
                </a:solidFill>
                <a:latin typeface="Montserrat Black"/>
                <a:ea typeface="Montserrat Black"/>
                <a:cs typeface="Montserrat Black"/>
                <a:sym typeface="Montserrat Black"/>
              </a:rPr>
              <a:t>Key Takeaways</a:t>
            </a:r>
            <a:endParaRPr sz="4800" dirty="0">
              <a:latin typeface="Montserrat"/>
              <a:ea typeface="Montserrat"/>
              <a:cs typeface="Montserrat"/>
              <a:sym typeface="Montserrat"/>
            </a:endParaRPr>
          </a:p>
        </p:txBody>
      </p:sp>
      <p:pic>
        <p:nvPicPr>
          <p:cNvPr id="73" name="Google Shape;73;p15"/>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6" name="Google Shape;88;p17">
            <a:extLst>
              <a:ext uri="{FF2B5EF4-FFF2-40B4-BE49-F238E27FC236}">
                <a16:creationId xmlns:a16="http://schemas.microsoft.com/office/drawing/2014/main" id="{BDB6654B-A585-E643-9A8E-090D67BE04A2}"/>
              </a:ext>
            </a:extLst>
          </p:cNvPr>
          <p:cNvSpPr/>
          <p:nvPr/>
        </p:nvSpPr>
        <p:spPr>
          <a:xfrm>
            <a:off x="4289250" y="3169275"/>
            <a:ext cx="565500" cy="565500"/>
          </a:xfrm>
          <a:prstGeom prst="ellipse">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9;p17">
            <a:extLst>
              <a:ext uri="{FF2B5EF4-FFF2-40B4-BE49-F238E27FC236}">
                <a16:creationId xmlns:a16="http://schemas.microsoft.com/office/drawing/2014/main" id="{DC949D6E-1460-394E-A0D5-D3BCB8F4E1C0}"/>
              </a:ext>
            </a:extLst>
          </p:cNvPr>
          <p:cNvSpPr txBox="1">
            <a:spLocks/>
          </p:cNvSpPr>
          <p:nvPr/>
        </p:nvSpPr>
        <p:spPr>
          <a:xfrm>
            <a:off x="0" y="3248025"/>
            <a:ext cx="9144000" cy="39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Font typeface="Arial"/>
              <a:buNone/>
            </a:pPr>
            <a:r>
              <a:rPr lang="en-GB" sz="1000" dirty="0">
                <a:solidFill>
                  <a:srgbClr val="1E1C56"/>
                </a:solidFill>
                <a:latin typeface="Montserrat SemiBold"/>
                <a:ea typeface="Montserrat SemiBold"/>
                <a:cs typeface="Montserrat SemiBold"/>
                <a:sym typeface="Montserrat SemiBold"/>
              </a:rPr>
              <a:t>To summarise…</a:t>
            </a:r>
          </a:p>
        </p:txBody>
      </p:sp>
    </p:spTree>
    <p:extLst>
      <p:ext uri="{BB962C8B-B14F-4D97-AF65-F5344CB8AC3E}">
        <p14:creationId xmlns:p14="http://schemas.microsoft.com/office/powerpoint/2010/main" val="1327343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lvl="0" algn="just">
              <a:lnSpc>
                <a:spcPct val="115000"/>
              </a:lnSpc>
              <a:spcBef>
                <a:spcPts val="1200"/>
              </a:spcBef>
              <a:spcAft>
                <a:spcPts val="1200"/>
              </a:spcAft>
            </a:pPr>
            <a:r>
              <a:rPr lang="en-GB" sz="800" b="1" dirty="0">
                <a:solidFill>
                  <a:srgbClr val="1E1C56"/>
                </a:solidFill>
                <a:latin typeface="Montserrat"/>
                <a:ea typeface="Montserrat"/>
                <a:cs typeface="Montserrat"/>
                <a:sym typeface="Montserrat"/>
              </a:rPr>
              <a:t>Key Takeaways</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9;p16">
            <a:extLst>
              <a:ext uri="{FF2B5EF4-FFF2-40B4-BE49-F238E27FC236}">
                <a16:creationId xmlns:a16="http://schemas.microsoft.com/office/drawing/2014/main" id="{518FD758-26A3-1549-9396-92F29C0944A6}"/>
              </a:ext>
            </a:extLst>
          </p:cNvPr>
          <p:cNvSpPr txBox="1">
            <a:spLocks noGrp="1"/>
          </p:cNvSpPr>
          <p:nvPr>
            <p:ph type="body" idx="1"/>
          </p:nvPr>
        </p:nvSpPr>
        <p:spPr>
          <a:xfrm>
            <a:off x="506099" y="1072551"/>
            <a:ext cx="3251861" cy="2998398"/>
          </a:xfrm>
          <a:prstGeom prst="rect">
            <a:avLst/>
          </a:prstGeom>
        </p:spPr>
        <p:txBody>
          <a:bodyPr spcFirstLastPara="1" wrap="square" lIns="91425" tIns="91425" rIns="91425" bIns="91425" anchor="t" anchorCtr="0">
            <a:noAutofit/>
          </a:bodyPr>
          <a:lstStyle/>
          <a:p>
            <a:pPr marL="0" lvl="0" indent="0" algn="just" rtl="0">
              <a:lnSpc>
                <a:spcPct val="150000"/>
              </a:lnSpc>
              <a:spcBef>
                <a:spcPts val="1200"/>
              </a:spcBef>
              <a:spcAft>
                <a:spcPts val="0"/>
              </a:spcAft>
              <a:buNone/>
            </a:pPr>
            <a:r>
              <a:rPr lang="en-GB" sz="1500" dirty="0">
                <a:solidFill>
                  <a:srgbClr val="1E1C56"/>
                </a:solidFill>
                <a:latin typeface="Montserrat Black"/>
                <a:ea typeface="Montserrat Black"/>
                <a:cs typeface="Montserrat Black"/>
                <a:sym typeface="Montserrat Black"/>
              </a:rPr>
              <a:t>Top tips</a:t>
            </a:r>
            <a:endParaRPr sz="1500" dirty="0">
              <a:solidFill>
                <a:srgbClr val="1E1C56"/>
              </a:solidFill>
              <a:latin typeface="Montserrat Black"/>
              <a:ea typeface="Montserrat Black"/>
              <a:cs typeface="Montserrat Black"/>
              <a:sym typeface="Montserrat Black"/>
            </a:endParaRP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Social Media is important, invest time in it </a:t>
            </a: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Think about Strategy, Planning, Engagement and Analysing Results.</a:t>
            </a: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Follow best practices for your chosen platforms </a:t>
            </a: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Develop a great content strategy &amp; stay organised!</a:t>
            </a:r>
          </a:p>
          <a:p>
            <a:pPr marL="0" lvl="0" indent="0">
              <a:lnSpc>
                <a:spcPct val="150000"/>
              </a:lnSpc>
              <a:spcBef>
                <a:spcPts val="1200"/>
              </a:spcBef>
              <a:buNone/>
            </a:pPr>
            <a:endParaRPr lang="en-GB" sz="1200" dirty="0">
              <a:solidFill>
                <a:schemeClr val="dk1"/>
              </a:solidFill>
              <a:latin typeface="Montserrat"/>
              <a:ea typeface="Montserrat"/>
              <a:cs typeface="Montserrat"/>
              <a:sym typeface="Montserrat"/>
            </a:endParaRPr>
          </a:p>
          <a:p>
            <a:pPr marL="0" lvl="0" indent="0">
              <a:lnSpc>
                <a:spcPct val="150000"/>
              </a:lnSpc>
              <a:spcBef>
                <a:spcPts val="1200"/>
              </a:spcBef>
              <a:buNone/>
            </a:pPr>
            <a:endParaRPr lang="en-GB" sz="1200" dirty="0">
              <a:solidFill>
                <a:schemeClr val="dk1"/>
              </a:solidFill>
              <a:latin typeface="Montserrat"/>
              <a:ea typeface="Montserrat"/>
              <a:cs typeface="Montserrat"/>
              <a:sym typeface="Montserrat"/>
            </a:endParaRPr>
          </a:p>
          <a:p>
            <a:pPr marL="0" lvl="0" indent="0">
              <a:lnSpc>
                <a:spcPct val="150000"/>
              </a:lnSpc>
              <a:spcBef>
                <a:spcPts val="1200"/>
              </a:spcBef>
              <a:buNone/>
            </a:pPr>
            <a:endParaRPr lang="en-GB" sz="1200" dirty="0">
              <a:solidFill>
                <a:schemeClr val="dk1"/>
              </a:solidFill>
              <a:latin typeface="Montserrat"/>
              <a:ea typeface="Montserrat"/>
              <a:cs typeface="Montserrat"/>
              <a:sym typeface="Montserrat"/>
            </a:endParaRPr>
          </a:p>
        </p:txBody>
      </p:sp>
      <p:sp>
        <p:nvSpPr>
          <p:cNvPr id="6" name="Google Shape;79;p16">
            <a:extLst>
              <a:ext uri="{FF2B5EF4-FFF2-40B4-BE49-F238E27FC236}">
                <a16:creationId xmlns:a16="http://schemas.microsoft.com/office/drawing/2014/main" id="{B2B5D2B3-1A42-644E-B95B-E06287759F68}"/>
              </a:ext>
            </a:extLst>
          </p:cNvPr>
          <p:cNvSpPr txBox="1">
            <a:spLocks/>
          </p:cNvSpPr>
          <p:nvPr/>
        </p:nvSpPr>
        <p:spPr>
          <a:xfrm>
            <a:off x="4805916" y="1160356"/>
            <a:ext cx="3251861" cy="31470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50000"/>
              </a:lnSpc>
              <a:spcBef>
                <a:spcPts val="1200"/>
              </a:spcBef>
              <a:buFont typeface="Arial"/>
              <a:buNone/>
            </a:pPr>
            <a:endParaRPr lang="en-GB" sz="1200" dirty="0">
              <a:solidFill>
                <a:schemeClr val="dk1"/>
              </a:solidFill>
              <a:latin typeface="Montserrat"/>
              <a:ea typeface="Montserrat"/>
              <a:cs typeface="Montserrat"/>
              <a:sym typeface="Montserrat"/>
            </a:endParaRPr>
          </a:p>
          <a:p>
            <a:pPr marL="17145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Define your audience, create content that is useful to them. </a:t>
            </a:r>
          </a:p>
          <a:p>
            <a:pPr marL="17145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Use a content calendar and schedule ahead of time</a:t>
            </a:r>
          </a:p>
          <a:p>
            <a:pPr marL="17145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Make the best of social media tools!</a:t>
            </a:r>
          </a:p>
          <a:p>
            <a:pPr marL="17145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Think about the future and stay ahead of social trends</a:t>
            </a:r>
          </a:p>
          <a:p>
            <a:pPr marL="0" indent="0">
              <a:lnSpc>
                <a:spcPct val="150000"/>
              </a:lnSpc>
              <a:spcBef>
                <a:spcPts val="1200"/>
              </a:spcBef>
              <a:buFont typeface="Arial"/>
              <a:buNone/>
            </a:pPr>
            <a:endParaRPr lang="en-GB" sz="1200" dirty="0">
              <a:solidFill>
                <a:schemeClr val="dk1"/>
              </a:solidFill>
              <a:latin typeface="Montserrat"/>
              <a:ea typeface="Montserrat"/>
              <a:cs typeface="Montserrat"/>
              <a:sym typeface="Montserrat"/>
            </a:endParaRPr>
          </a:p>
        </p:txBody>
      </p:sp>
    </p:spTree>
    <p:extLst>
      <p:ext uri="{BB962C8B-B14F-4D97-AF65-F5344CB8AC3E}">
        <p14:creationId xmlns:p14="http://schemas.microsoft.com/office/powerpoint/2010/main" val="1892705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p:nvPr/>
        </p:nvSpPr>
        <p:spPr>
          <a:xfrm>
            <a:off x="3428925" y="-1351058"/>
            <a:ext cx="7515300" cy="7515300"/>
          </a:xfrm>
          <a:prstGeom prst="ellipse">
            <a:avLst/>
          </a:prstGeom>
          <a:solidFill>
            <a:srgbClr val="E9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txBox="1">
            <a:spLocks noGrp="1"/>
          </p:cNvSpPr>
          <p:nvPr>
            <p:ph type="title"/>
          </p:nvPr>
        </p:nvSpPr>
        <p:spPr>
          <a:xfrm>
            <a:off x="0" y="-75"/>
            <a:ext cx="9191700" cy="5143500"/>
          </a:xfrm>
          <a:prstGeom prst="rect">
            <a:avLst/>
          </a:prstGeom>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en-GB" sz="4300" dirty="0">
                <a:solidFill>
                  <a:srgbClr val="1E1C56"/>
                </a:solidFill>
                <a:latin typeface="Montserrat Black"/>
                <a:ea typeface="Montserrat Black"/>
                <a:cs typeface="Montserrat Black"/>
                <a:sym typeface="Montserrat Black"/>
              </a:rPr>
              <a:t>Final Q&amp;A</a:t>
            </a:r>
            <a:endParaRPr sz="4800" dirty="0">
              <a:latin typeface="Montserrat"/>
              <a:ea typeface="Montserrat"/>
              <a:cs typeface="Montserrat"/>
              <a:sym typeface="Montserrat"/>
            </a:endParaRPr>
          </a:p>
        </p:txBody>
      </p:sp>
      <p:pic>
        <p:nvPicPr>
          <p:cNvPr id="73" name="Google Shape;73;p15"/>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6" name="Google Shape;88;p17">
            <a:extLst>
              <a:ext uri="{FF2B5EF4-FFF2-40B4-BE49-F238E27FC236}">
                <a16:creationId xmlns:a16="http://schemas.microsoft.com/office/drawing/2014/main" id="{BDB6654B-A585-E643-9A8E-090D67BE04A2}"/>
              </a:ext>
            </a:extLst>
          </p:cNvPr>
          <p:cNvSpPr/>
          <p:nvPr/>
        </p:nvSpPr>
        <p:spPr>
          <a:xfrm>
            <a:off x="4289250" y="3169275"/>
            <a:ext cx="565500" cy="565500"/>
          </a:xfrm>
          <a:prstGeom prst="ellipse">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9;p17">
            <a:extLst>
              <a:ext uri="{FF2B5EF4-FFF2-40B4-BE49-F238E27FC236}">
                <a16:creationId xmlns:a16="http://schemas.microsoft.com/office/drawing/2014/main" id="{DC949D6E-1460-394E-A0D5-D3BCB8F4E1C0}"/>
              </a:ext>
            </a:extLst>
          </p:cNvPr>
          <p:cNvSpPr txBox="1">
            <a:spLocks/>
          </p:cNvSpPr>
          <p:nvPr/>
        </p:nvSpPr>
        <p:spPr>
          <a:xfrm>
            <a:off x="0" y="3248025"/>
            <a:ext cx="9144000" cy="39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Font typeface="Arial"/>
              <a:buNone/>
            </a:pPr>
            <a:r>
              <a:rPr lang="en-GB" sz="1000" dirty="0">
                <a:solidFill>
                  <a:srgbClr val="1E1C56"/>
                </a:solidFill>
                <a:latin typeface="Montserrat SemiBold"/>
                <a:ea typeface="Montserrat SemiBold"/>
                <a:cs typeface="Montserrat SemiBold"/>
                <a:sym typeface="Montserrat SemiBold"/>
              </a:rPr>
              <a:t>Any questions?</a:t>
            </a:r>
          </a:p>
        </p:txBody>
      </p:sp>
    </p:spTree>
    <p:extLst>
      <p:ext uri="{BB962C8B-B14F-4D97-AF65-F5344CB8AC3E}">
        <p14:creationId xmlns:p14="http://schemas.microsoft.com/office/powerpoint/2010/main" val="3505802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ctrTitle"/>
          </p:nvPr>
        </p:nvSpPr>
        <p:spPr>
          <a:xfrm>
            <a:off x="311700" y="1545825"/>
            <a:ext cx="8520600" cy="189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 sz="6000" dirty="0">
                <a:solidFill>
                  <a:srgbClr val="1E1C56"/>
                </a:solidFill>
                <a:latin typeface="Montserrat Black"/>
                <a:ea typeface="Montserrat Black"/>
                <a:cs typeface="Montserrat Black"/>
                <a:sym typeface="Montserrat Black"/>
              </a:rPr>
              <a:t>Thank you</a:t>
            </a:r>
            <a:endParaRPr sz="6000" dirty="0">
              <a:latin typeface="Montserrat"/>
              <a:ea typeface="Montserrat"/>
              <a:cs typeface="Montserrat"/>
              <a:sym typeface="Montserrat"/>
            </a:endParaRPr>
          </a:p>
        </p:txBody>
      </p:sp>
      <p:sp>
        <p:nvSpPr>
          <p:cNvPr id="88" name="Google Shape;88;p17"/>
          <p:cNvSpPr/>
          <p:nvPr/>
        </p:nvSpPr>
        <p:spPr>
          <a:xfrm>
            <a:off x="4289250" y="3169275"/>
            <a:ext cx="565500" cy="565500"/>
          </a:xfrm>
          <a:prstGeom prst="ellipse">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7"/>
          <p:cNvSpPr txBox="1">
            <a:spLocks noGrp="1"/>
          </p:cNvSpPr>
          <p:nvPr>
            <p:ph type="subTitle" idx="1"/>
          </p:nvPr>
        </p:nvSpPr>
        <p:spPr>
          <a:xfrm>
            <a:off x="0" y="3248025"/>
            <a:ext cx="9144000" cy="39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1000" dirty="0">
                <a:solidFill>
                  <a:srgbClr val="1E1C56"/>
                </a:solidFill>
                <a:latin typeface="Montserrat SemiBold"/>
                <a:ea typeface="Montserrat SemiBold"/>
                <a:cs typeface="Montserrat SemiBold"/>
                <a:sym typeface="Montserrat SemiBold"/>
              </a:rPr>
              <a:t>See you next week!</a:t>
            </a:r>
            <a:endParaRPr sz="1000" dirty="0">
              <a:solidFill>
                <a:srgbClr val="1E1C56"/>
              </a:solidFill>
              <a:latin typeface="Montserrat SemiBold"/>
              <a:ea typeface="Montserrat SemiBold"/>
              <a:cs typeface="Montserrat SemiBold"/>
              <a:sym typeface="Montserrat SemiBold"/>
            </a:endParaRPr>
          </a:p>
        </p:txBody>
      </p:sp>
      <p:pic>
        <p:nvPicPr>
          <p:cNvPr id="7" name="Picture 6" descr="Logo&#10;&#10;Description automatically generated">
            <a:extLst>
              <a:ext uri="{FF2B5EF4-FFF2-40B4-BE49-F238E27FC236}">
                <a16:creationId xmlns:a16="http://schemas.microsoft.com/office/drawing/2014/main" id="{BDA28F03-0F66-4D41-B0D8-2EA275FA3E92}"/>
              </a:ext>
            </a:extLst>
          </p:cNvPr>
          <p:cNvPicPr>
            <a:picLocks noChangeAspect="1"/>
          </p:cNvPicPr>
          <p:nvPr/>
        </p:nvPicPr>
        <p:blipFill>
          <a:blip r:embed="rId3"/>
          <a:stretch>
            <a:fillRect/>
          </a:stretch>
        </p:blipFill>
        <p:spPr>
          <a:xfrm>
            <a:off x="3360717" y="778133"/>
            <a:ext cx="2422566" cy="110348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GB" sz="1300" dirty="0">
                <a:solidFill>
                  <a:srgbClr val="1E1C56"/>
                </a:solidFill>
                <a:latin typeface="Montserrat Black"/>
                <a:ea typeface="Montserrat"/>
                <a:cs typeface="Montserrat"/>
                <a:sym typeface="Montserrat Black"/>
              </a:rPr>
              <a:t>What will we cover?</a:t>
            </a:r>
            <a:endParaRPr sz="2600" dirty="0">
              <a:latin typeface="Montserrat"/>
              <a:ea typeface="Montserrat"/>
              <a:cs typeface="Montserrat"/>
              <a:sym typeface="Montserrat"/>
            </a:endParaRPr>
          </a:p>
        </p:txBody>
      </p:sp>
      <p:sp>
        <p:nvSpPr>
          <p:cNvPr id="64" name="Google Shape;64;p14"/>
          <p:cNvSpPr txBox="1">
            <a:spLocks noGrp="1"/>
          </p:cNvSpPr>
          <p:nvPr>
            <p:ph type="body" idx="1"/>
          </p:nvPr>
        </p:nvSpPr>
        <p:spPr>
          <a:xfrm>
            <a:off x="506100" y="1247402"/>
            <a:ext cx="4616743" cy="3153808"/>
          </a:xfrm>
          <a:prstGeom prst="rect">
            <a:avLst/>
          </a:prstGeom>
        </p:spPr>
        <p:txBody>
          <a:bodyPr spcFirstLastPara="1" wrap="square" lIns="91425" tIns="91425" rIns="91425" bIns="91425" anchor="t" anchorCtr="0">
            <a:noAutofit/>
          </a:bodyPr>
          <a:lstStyle/>
          <a:p>
            <a:pPr marL="152400" indent="0" algn="just">
              <a:lnSpc>
                <a:spcPct val="150000"/>
              </a:lnSpc>
              <a:spcBef>
                <a:spcPts val="1200"/>
              </a:spcBef>
              <a:buClr>
                <a:srgbClr val="1E1C56"/>
              </a:buClr>
              <a:buSzPts val="1200"/>
              <a:buNone/>
            </a:pPr>
            <a:r>
              <a:rPr lang="en-GB" sz="1200" b="1" dirty="0">
                <a:solidFill>
                  <a:srgbClr val="1E1C56"/>
                </a:solidFill>
                <a:latin typeface="Montserrat"/>
                <a:ea typeface="Montserrat"/>
                <a:cs typeface="Montserrat"/>
                <a:sym typeface="Montserrat"/>
              </a:rPr>
              <a:t>1. What is Social Media Marketing?</a:t>
            </a:r>
          </a:p>
          <a:p>
            <a:pPr marL="152400" lvl="0" indent="0" algn="just" rtl="0">
              <a:lnSpc>
                <a:spcPct val="150000"/>
              </a:lnSpc>
              <a:spcBef>
                <a:spcPts val="1200"/>
              </a:spcBef>
              <a:spcAft>
                <a:spcPts val="0"/>
              </a:spcAft>
              <a:buClr>
                <a:srgbClr val="1E1C56"/>
              </a:buClr>
              <a:buSzPts val="1200"/>
              <a:buNone/>
            </a:pPr>
            <a:r>
              <a:rPr lang="en-GB" sz="1200" b="1" dirty="0">
                <a:solidFill>
                  <a:srgbClr val="1E1C56"/>
                </a:solidFill>
                <a:highlight>
                  <a:srgbClr val="FFFFFF"/>
                </a:highlight>
                <a:latin typeface="Montserrat"/>
                <a:ea typeface="Montserrat"/>
                <a:cs typeface="Montserrat"/>
                <a:sym typeface="Montserrat"/>
              </a:rPr>
              <a:t>2. Best Practice and Key Features:</a:t>
            </a:r>
          </a:p>
          <a:p>
            <a:pPr marL="323850" indent="-171450" algn="just">
              <a:lnSpc>
                <a:spcPct val="150000"/>
              </a:lnSpc>
              <a:spcBef>
                <a:spcPts val="1200"/>
              </a:spcBef>
              <a:buClr>
                <a:srgbClr val="1E1C56"/>
              </a:buClr>
              <a:buSzPts val="1200"/>
            </a:pPr>
            <a:r>
              <a:rPr lang="en-GB" sz="1200" dirty="0">
                <a:solidFill>
                  <a:srgbClr val="1E1C56"/>
                </a:solidFill>
                <a:highlight>
                  <a:srgbClr val="FFFFFF"/>
                </a:highlight>
                <a:latin typeface="Montserrat"/>
                <a:ea typeface="Montserrat"/>
                <a:cs typeface="Montserrat"/>
                <a:sym typeface="Montserrat"/>
              </a:rPr>
              <a:t>Facebook </a:t>
            </a:r>
          </a:p>
          <a:p>
            <a:pPr marL="323850" indent="-171450" algn="just">
              <a:lnSpc>
                <a:spcPct val="150000"/>
              </a:lnSpc>
              <a:spcBef>
                <a:spcPts val="1200"/>
              </a:spcBef>
              <a:buClr>
                <a:srgbClr val="1E1C56"/>
              </a:buClr>
              <a:buSzPts val="1200"/>
            </a:pPr>
            <a:r>
              <a:rPr lang="en-GB" sz="1200" dirty="0">
                <a:solidFill>
                  <a:srgbClr val="1E1C56"/>
                </a:solidFill>
                <a:highlight>
                  <a:srgbClr val="FFFFFF"/>
                </a:highlight>
                <a:latin typeface="Montserrat"/>
                <a:ea typeface="Montserrat"/>
                <a:cs typeface="Montserrat"/>
                <a:sym typeface="Montserrat"/>
              </a:rPr>
              <a:t>Instagram </a:t>
            </a:r>
          </a:p>
          <a:p>
            <a:pPr marL="323850" indent="-171450" algn="just">
              <a:lnSpc>
                <a:spcPct val="150000"/>
              </a:lnSpc>
              <a:spcBef>
                <a:spcPts val="1200"/>
              </a:spcBef>
              <a:buClr>
                <a:srgbClr val="1E1C56"/>
              </a:buClr>
              <a:buSzPts val="1200"/>
            </a:pPr>
            <a:r>
              <a:rPr lang="en-GB" sz="1200" dirty="0">
                <a:solidFill>
                  <a:srgbClr val="1E1C56"/>
                </a:solidFill>
                <a:highlight>
                  <a:srgbClr val="FFFFFF"/>
                </a:highlight>
                <a:latin typeface="Montserrat"/>
                <a:ea typeface="Montserrat"/>
                <a:cs typeface="Montserrat"/>
                <a:sym typeface="Montserrat"/>
              </a:rPr>
              <a:t>Twitter </a:t>
            </a:r>
          </a:p>
          <a:p>
            <a:pPr marL="323850" indent="-171450" algn="just">
              <a:lnSpc>
                <a:spcPct val="150000"/>
              </a:lnSpc>
              <a:spcBef>
                <a:spcPts val="1200"/>
              </a:spcBef>
              <a:buClr>
                <a:srgbClr val="1E1C56"/>
              </a:buClr>
              <a:buSzPts val="1200"/>
            </a:pPr>
            <a:r>
              <a:rPr lang="en-GB" sz="1200" dirty="0">
                <a:solidFill>
                  <a:srgbClr val="1E1C56"/>
                </a:solidFill>
                <a:highlight>
                  <a:srgbClr val="FFFFFF"/>
                </a:highlight>
                <a:latin typeface="Montserrat"/>
                <a:ea typeface="Montserrat"/>
                <a:cs typeface="Montserrat"/>
                <a:sym typeface="Montserrat"/>
              </a:rPr>
              <a:t>LinkedIn</a:t>
            </a:r>
          </a:p>
          <a:p>
            <a:pPr marL="152400" indent="0" algn="just">
              <a:lnSpc>
                <a:spcPct val="150000"/>
              </a:lnSpc>
              <a:spcBef>
                <a:spcPts val="1200"/>
              </a:spcBef>
              <a:buClr>
                <a:srgbClr val="1E1C56"/>
              </a:buClr>
              <a:buSzPts val="1200"/>
              <a:buNone/>
            </a:pPr>
            <a:endParaRPr lang="en-GB" sz="1200" i="1" dirty="0">
              <a:solidFill>
                <a:srgbClr val="1E1C56"/>
              </a:solidFill>
              <a:highlight>
                <a:srgbClr val="FFFFFF"/>
              </a:highlight>
              <a:latin typeface="Montserrat"/>
              <a:ea typeface="Montserrat"/>
              <a:cs typeface="Montserrat"/>
              <a:sym typeface="Montserrat"/>
            </a:endParaRPr>
          </a:p>
          <a:p>
            <a:pPr marL="152400" lvl="0" indent="0" algn="just">
              <a:lnSpc>
                <a:spcPct val="150000"/>
              </a:lnSpc>
              <a:spcBef>
                <a:spcPts val="1200"/>
              </a:spcBef>
              <a:buClr>
                <a:srgbClr val="1E1C56"/>
              </a:buClr>
              <a:buSzPts val="1200"/>
              <a:buNone/>
            </a:pPr>
            <a:endParaRPr lang="en-GB" sz="1200" i="1" dirty="0">
              <a:solidFill>
                <a:srgbClr val="1E1C56"/>
              </a:solidFill>
              <a:highlight>
                <a:srgbClr val="FFFFFF"/>
              </a:highlight>
              <a:latin typeface="Montserrat"/>
              <a:ea typeface="Montserrat"/>
              <a:cs typeface="Montserrat"/>
              <a:sym typeface="Montserrat"/>
            </a:endParaRPr>
          </a:p>
        </p:txBody>
      </p:sp>
      <p:pic>
        <p:nvPicPr>
          <p:cNvPr id="65" name="Google Shape;65;p14"/>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66" name="Google Shape;66;p14"/>
          <p:cNvSpPr/>
          <p:nvPr/>
        </p:nvSpPr>
        <p:spPr>
          <a:xfrm>
            <a:off x="569125" y="933450"/>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4;p14">
            <a:extLst>
              <a:ext uri="{FF2B5EF4-FFF2-40B4-BE49-F238E27FC236}">
                <a16:creationId xmlns:a16="http://schemas.microsoft.com/office/drawing/2014/main" id="{75C5D130-7675-1F40-BF0D-AD3700FDF190}"/>
              </a:ext>
            </a:extLst>
          </p:cNvPr>
          <p:cNvSpPr txBox="1">
            <a:spLocks/>
          </p:cNvSpPr>
          <p:nvPr/>
        </p:nvSpPr>
        <p:spPr>
          <a:xfrm>
            <a:off x="4647026" y="1247402"/>
            <a:ext cx="3927850" cy="27298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52400" indent="0" algn="just">
              <a:lnSpc>
                <a:spcPct val="150000"/>
              </a:lnSpc>
              <a:spcBef>
                <a:spcPts val="1200"/>
              </a:spcBef>
              <a:buClr>
                <a:srgbClr val="1E1C56"/>
              </a:buClr>
              <a:buSzPts val="1200"/>
              <a:buNone/>
            </a:pPr>
            <a:r>
              <a:rPr lang="en-GB" sz="1200" b="1" dirty="0">
                <a:solidFill>
                  <a:srgbClr val="1E1C56"/>
                </a:solidFill>
                <a:highlight>
                  <a:srgbClr val="FFFFFF"/>
                </a:highlight>
                <a:latin typeface="Montserrat"/>
                <a:ea typeface="Montserrat"/>
                <a:cs typeface="Montserrat"/>
                <a:sym typeface="Montserrat"/>
              </a:rPr>
              <a:t>3. Developing a Social Content Strategy</a:t>
            </a:r>
            <a:endParaRPr lang="en-GB" sz="1200" b="1" i="1" dirty="0">
              <a:solidFill>
                <a:srgbClr val="1E1C56"/>
              </a:solidFill>
              <a:highlight>
                <a:srgbClr val="FFFFFF"/>
              </a:highlight>
              <a:latin typeface="Montserrat"/>
              <a:ea typeface="Montserrat"/>
              <a:cs typeface="Montserrat"/>
              <a:sym typeface="Montserrat"/>
            </a:endParaRPr>
          </a:p>
          <a:p>
            <a:pPr marL="152400" indent="0" algn="just">
              <a:lnSpc>
                <a:spcPct val="150000"/>
              </a:lnSpc>
              <a:spcBef>
                <a:spcPts val="1200"/>
              </a:spcBef>
              <a:buClr>
                <a:srgbClr val="1E1C56"/>
              </a:buClr>
              <a:buSzPts val="1200"/>
              <a:buNone/>
            </a:pPr>
            <a:r>
              <a:rPr lang="en-GB" sz="1200" b="1" dirty="0">
                <a:solidFill>
                  <a:srgbClr val="1E1C56"/>
                </a:solidFill>
                <a:highlight>
                  <a:srgbClr val="FFFFFF"/>
                </a:highlight>
                <a:latin typeface="Montserrat"/>
                <a:ea typeface="Montserrat"/>
                <a:cs typeface="Montserrat"/>
                <a:sym typeface="Montserrat"/>
              </a:rPr>
              <a:t>4. Key Tools for Social Media </a:t>
            </a:r>
            <a:endParaRPr lang="en-GB" sz="1200" b="1" i="1" dirty="0">
              <a:solidFill>
                <a:srgbClr val="1E1C56"/>
              </a:solidFill>
              <a:highlight>
                <a:srgbClr val="FFFFFF"/>
              </a:highlight>
              <a:latin typeface="Montserrat"/>
              <a:ea typeface="Montserrat"/>
              <a:cs typeface="Montserrat"/>
              <a:sym typeface="Montserrat"/>
            </a:endParaRPr>
          </a:p>
          <a:p>
            <a:pPr marL="152400" indent="0" algn="just">
              <a:lnSpc>
                <a:spcPct val="150000"/>
              </a:lnSpc>
              <a:spcBef>
                <a:spcPts val="1200"/>
              </a:spcBef>
              <a:buClr>
                <a:srgbClr val="1E1C56"/>
              </a:buClr>
              <a:buSzPts val="1200"/>
              <a:buNone/>
            </a:pPr>
            <a:r>
              <a:rPr lang="en-GB" sz="1200" b="1" dirty="0">
                <a:solidFill>
                  <a:srgbClr val="1E1C56"/>
                </a:solidFill>
                <a:highlight>
                  <a:srgbClr val="FFFFFF"/>
                </a:highlight>
                <a:latin typeface="Montserrat"/>
                <a:ea typeface="Montserrat"/>
                <a:cs typeface="Montserrat"/>
                <a:sym typeface="Montserrat"/>
              </a:rPr>
              <a:t>5. Future Opportunities</a:t>
            </a:r>
            <a:endParaRPr lang="en-GB" sz="1200" i="1" dirty="0">
              <a:solidFill>
                <a:srgbClr val="1E1C56"/>
              </a:solidFill>
              <a:highlight>
                <a:srgbClr val="FFFFFF"/>
              </a:highlight>
              <a:latin typeface="Montserrat"/>
              <a:ea typeface="Montserrat"/>
              <a:cs typeface="Montserrat"/>
              <a:sym typeface="Montserrat"/>
            </a:endParaRPr>
          </a:p>
          <a:p>
            <a:pPr marL="152400" indent="0" algn="just">
              <a:lnSpc>
                <a:spcPct val="150000"/>
              </a:lnSpc>
              <a:spcBef>
                <a:spcPts val="1200"/>
              </a:spcBef>
              <a:buClr>
                <a:srgbClr val="1E1C56"/>
              </a:buClr>
              <a:buSzPts val="1200"/>
              <a:buNone/>
            </a:pPr>
            <a:r>
              <a:rPr lang="en-GB" sz="1200" b="1" dirty="0">
                <a:solidFill>
                  <a:srgbClr val="1E1C56"/>
                </a:solidFill>
                <a:highlight>
                  <a:srgbClr val="FFFFFF"/>
                </a:highlight>
                <a:latin typeface="Montserrat"/>
                <a:ea typeface="Montserrat"/>
                <a:cs typeface="Montserrat"/>
                <a:sym typeface="Montserrat"/>
              </a:rPr>
              <a:t>6. Key Takeaways </a:t>
            </a:r>
          </a:p>
          <a:p>
            <a:pPr marL="152400" indent="0" algn="just">
              <a:lnSpc>
                <a:spcPct val="150000"/>
              </a:lnSpc>
              <a:spcBef>
                <a:spcPts val="1200"/>
              </a:spcBef>
              <a:buClr>
                <a:srgbClr val="1E1C56"/>
              </a:buClr>
              <a:buSzPts val="1200"/>
              <a:buNone/>
            </a:pPr>
            <a:r>
              <a:rPr lang="en-GB" sz="1200" b="1" dirty="0">
                <a:solidFill>
                  <a:srgbClr val="1E1C56"/>
                </a:solidFill>
                <a:highlight>
                  <a:srgbClr val="FFFFFF"/>
                </a:highlight>
                <a:latin typeface="Montserrat"/>
                <a:ea typeface="Montserrat"/>
                <a:cs typeface="Montserrat"/>
                <a:sym typeface="Montserrat"/>
              </a:rPr>
              <a:t>7. Final Q&amp;A </a:t>
            </a:r>
            <a:endParaRPr lang="en-GB" sz="1200" i="1" dirty="0">
              <a:solidFill>
                <a:srgbClr val="1E1C56"/>
              </a:solidFill>
              <a:highlight>
                <a:srgbClr val="FFFFFF"/>
              </a:highlight>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p:nvPr/>
        </p:nvSpPr>
        <p:spPr>
          <a:xfrm>
            <a:off x="3480393" y="-739906"/>
            <a:ext cx="7515300" cy="7515300"/>
          </a:xfrm>
          <a:prstGeom prst="ellipse">
            <a:avLst/>
          </a:prstGeom>
          <a:solidFill>
            <a:srgbClr val="E9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txBox="1">
            <a:spLocks noGrp="1"/>
          </p:cNvSpPr>
          <p:nvPr>
            <p:ph type="title"/>
          </p:nvPr>
        </p:nvSpPr>
        <p:spPr>
          <a:xfrm>
            <a:off x="0" y="-75"/>
            <a:ext cx="9191700" cy="5143500"/>
          </a:xfrm>
          <a:prstGeom prst="rect">
            <a:avLst/>
          </a:prstGeom>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en-GB" sz="4300" dirty="0">
                <a:solidFill>
                  <a:srgbClr val="1E1C56"/>
                </a:solidFill>
                <a:latin typeface="Montserrat Black"/>
                <a:ea typeface="Montserrat Black"/>
                <a:cs typeface="Montserrat Black"/>
                <a:sym typeface="Montserrat Black"/>
              </a:rPr>
              <a:t>What is </a:t>
            </a:r>
            <a:br>
              <a:rPr lang="en-GB" sz="4300" dirty="0">
                <a:solidFill>
                  <a:srgbClr val="1E1C56"/>
                </a:solidFill>
                <a:latin typeface="Montserrat Black"/>
                <a:ea typeface="Montserrat Black"/>
                <a:cs typeface="Montserrat Black"/>
                <a:sym typeface="Montserrat Black"/>
              </a:rPr>
            </a:br>
            <a:r>
              <a:rPr lang="en-GB" sz="4300" dirty="0">
                <a:solidFill>
                  <a:srgbClr val="1E1C56"/>
                </a:solidFill>
                <a:latin typeface="Montserrat Black"/>
                <a:ea typeface="Montserrat Black"/>
                <a:cs typeface="Montserrat Black"/>
                <a:sym typeface="Montserrat Black"/>
              </a:rPr>
              <a:t>Social Media Marketing?</a:t>
            </a:r>
            <a:endParaRPr sz="4800" dirty="0">
              <a:latin typeface="Montserrat"/>
              <a:ea typeface="Montserrat"/>
              <a:cs typeface="Montserrat"/>
              <a:sym typeface="Montserrat"/>
            </a:endParaRPr>
          </a:p>
        </p:txBody>
      </p:sp>
      <p:pic>
        <p:nvPicPr>
          <p:cNvPr id="73" name="Google Shape;73;p15"/>
          <p:cNvPicPr preferRelativeResize="0"/>
          <p:nvPr/>
        </p:nvPicPr>
        <p:blipFill>
          <a:blip r:embed="rId3">
            <a:alphaModFix/>
          </a:blip>
          <a:stretch>
            <a:fillRect/>
          </a:stretch>
        </p:blipFill>
        <p:spPr>
          <a:xfrm>
            <a:off x="7742850" y="355623"/>
            <a:ext cx="982050" cy="292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GB" sz="800" b="1" dirty="0">
                <a:solidFill>
                  <a:srgbClr val="1E1C56"/>
                </a:solidFill>
                <a:latin typeface="Montserrat"/>
                <a:ea typeface="Montserrat"/>
                <a:cs typeface="Montserrat"/>
                <a:sym typeface="Montserrat"/>
              </a:rPr>
              <a:t>What is Social Media Marketing? </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9;p16">
            <a:extLst>
              <a:ext uri="{FF2B5EF4-FFF2-40B4-BE49-F238E27FC236}">
                <a16:creationId xmlns:a16="http://schemas.microsoft.com/office/drawing/2014/main" id="{E2141EF8-DB3A-9C4A-9743-9BD32C14357E}"/>
              </a:ext>
            </a:extLst>
          </p:cNvPr>
          <p:cNvSpPr txBox="1">
            <a:spLocks/>
          </p:cNvSpPr>
          <p:nvPr/>
        </p:nvSpPr>
        <p:spPr>
          <a:xfrm>
            <a:off x="569125" y="1233165"/>
            <a:ext cx="3670376" cy="33034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50000"/>
              </a:lnSpc>
              <a:spcBef>
                <a:spcPts val="1200"/>
              </a:spcBef>
              <a:buNone/>
            </a:pPr>
            <a:r>
              <a:rPr lang="en-GB" sz="1200" dirty="0">
                <a:solidFill>
                  <a:schemeClr val="dk1"/>
                </a:solidFill>
                <a:latin typeface="Montserrat"/>
                <a:ea typeface="Montserrat"/>
                <a:cs typeface="Montserrat"/>
                <a:sym typeface="Montserrat"/>
              </a:rPr>
              <a:t>Social media marketing is the use of social media platforms to connect with your audience to build your brand, increase sales, and drive website traffic.</a:t>
            </a:r>
          </a:p>
          <a:p>
            <a:pPr marL="0" indent="0">
              <a:lnSpc>
                <a:spcPct val="150000"/>
              </a:lnSpc>
              <a:spcBef>
                <a:spcPts val="1200"/>
              </a:spcBef>
              <a:buNone/>
            </a:pPr>
            <a:r>
              <a:rPr lang="en-GB" sz="1200" dirty="0">
                <a:solidFill>
                  <a:schemeClr val="dk1"/>
                </a:solidFill>
                <a:highlight>
                  <a:srgbClr val="FFFFFF"/>
                </a:highlight>
                <a:latin typeface="Montserrat"/>
                <a:ea typeface="Montserrat"/>
                <a:cs typeface="Montserrat"/>
                <a:sym typeface="Montserrat"/>
              </a:rPr>
              <a:t>This involves publishing great content on your social media profiles, listening to and engaging your followers and analysing your results to constantly improve.</a:t>
            </a:r>
          </a:p>
          <a:p>
            <a:pPr marL="0" indent="0">
              <a:lnSpc>
                <a:spcPct val="150000"/>
              </a:lnSpc>
              <a:spcBef>
                <a:spcPts val="1200"/>
              </a:spcBef>
              <a:buFont typeface="Arial"/>
              <a:buNone/>
            </a:pPr>
            <a:endParaRPr lang="en-GB" sz="1200" dirty="0">
              <a:solidFill>
                <a:schemeClr val="dk1"/>
              </a:solidFill>
              <a:highlight>
                <a:srgbClr val="FFFFFF"/>
              </a:highlight>
              <a:latin typeface="Montserrat"/>
              <a:ea typeface="Montserrat"/>
              <a:cs typeface="Montserrat"/>
              <a:sym typeface="Montserrat"/>
            </a:endParaRPr>
          </a:p>
        </p:txBody>
      </p:sp>
      <p:pic>
        <p:nvPicPr>
          <p:cNvPr id="3" name="Picture 2" descr="Text&#10;&#10;Description automatically generated with low confidence">
            <a:extLst>
              <a:ext uri="{FF2B5EF4-FFF2-40B4-BE49-F238E27FC236}">
                <a16:creationId xmlns:a16="http://schemas.microsoft.com/office/drawing/2014/main" id="{E3F03276-1028-5B4A-A900-7D51E8897979}"/>
              </a:ext>
            </a:extLst>
          </p:cNvPr>
          <p:cNvPicPr>
            <a:picLocks noChangeAspect="1"/>
          </p:cNvPicPr>
          <p:nvPr/>
        </p:nvPicPr>
        <p:blipFill>
          <a:blip r:embed="rId4"/>
          <a:stretch>
            <a:fillRect/>
          </a:stretch>
        </p:blipFill>
        <p:spPr>
          <a:xfrm>
            <a:off x="4572000" y="1233165"/>
            <a:ext cx="3933306" cy="3583080"/>
          </a:xfrm>
          <a:prstGeom prst="rect">
            <a:avLst/>
          </a:prstGeom>
        </p:spPr>
      </p:pic>
    </p:spTree>
    <p:extLst>
      <p:ext uri="{BB962C8B-B14F-4D97-AF65-F5344CB8AC3E}">
        <p14:creationId xmlns:p14="http://schemas.microsoft.com/office/powerpoint/2010/main" val="963989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GB" sz="800" b="1" dirty="0">
                <a:solidFill>
                  <a:srgbClr val="1E1C56"/>
                </a:solidFill>
                <a:latin typeface="Montserrat"/>
                <a:ea typeface="Montserrat"/>
                <a:cs typeface="Montserrat"/>
                <a:sym typeface="Montserrat"/>
              </a:rPr>
              <a:t>What is Social Media Marketing? </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9;p16">
            <a:extLst>
              <a:ext uri="{FF2B5EF4-FFF2-40B4-BE49-F238E27FC236}">
                <a16:creationId xmlns:a16="http://schemas.microsoft.com/office/drawing/2014/main" id="{E2141EF8-DB3A-9C4A-9743-9BD32C14357E}"/>
              </a:ext>
            </a:extLst>
          </p:cNvPr>
          <p:cNvSpPr txBox="1">
            <a:spLocks/>
          </p:cNvSpPr>
          <p:nvPr/>
        </p:nvSpPr>
        <p:spPr>
          <a:xfrm>
            <a:off x="569124" y="1233165"/>
            <a:ext cx="4371011" cy="33034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50000"/>
              </a:lnSpc>
              <a:spcBef>
                <a:spcPts val="1200"/>
              </a:spcBef>
              <a:buNone/>
            </a:pPr>
            <a:r>
              <a:rPr lang="en-GB" sz="1200" dirty="0">
                <a:solidFill>
                  <a:schemeClr val="dk1"/>
                </a:solidFill>
                <a:latin typeface="Montserrat"/>
                <a:ea typeface="Montserrat"/>
                <a:cs typeface="Montserrat"/>
                <a:sym typeface="Montserrat"/>
              </a:rPr>
              <a:t>The major social media platforms (at the moment) are:</a:t>
            </a:r>
          </a:p>
          <a:p>
            <a:pPr marL="0" indent="0">
              <a:lnSpc>
                <a:spcPct val="150000"/>
              </a:lnSpc>
              <a:spcBef>
                <a:spcPts val="1200"/>
              </a:spcBef>
              <a:buNone/>
            </a:pPr>
            <a:r>
              <a:rPr lang="en-GB" sz="1200" dirty="0">
                <a:solidFill>
                  <a:schemeClr val="dk1"/>
                </a:solidFill>
                <a:latin typeface="Montserrat"/>
                <a:ea typeface="Montserrat"/>
                <a:cs typeface="Montserrat"/>
                <a:sym typeface="Montserrat"/>
              </a:rPr>
              <a:t> </a:t>
            </a:r>
          </a:p>
          <a:p>
            <a:pPr marL="171450" indent="-171450">
              <a:lnSpc>
                <a:spcPct val="150000"/>
              </a:lnSpc>
              <a:spcBef>
                <a:spcPts val="1200"/>
              </a:spcBef>
            </a:pPr>
            <a:r>
              <a:rPr lang="en-GB" sz="1200" dirty="0">
                <a:solidFill>
                  <a:schemeClr val="dk1"/>
                </a:solidFill>
                <a:latin typeface="Montserrat"/>
                <a:ea typeface="Montserrat"/>
                <a:cs typeface="Montserrat"/>
                <a:sym typeface="Montserrat"/>
              </a:rPr>
              <a:t>Facebook (2+ billion users)</a:t>
            </a:r>
          </a:p>
          <a:p>
            <a:pPr marL="171450" indent="-171450">
              <a:lnSpc>
                <a:spcPct val="150000"/>
              </a:lnSpc>
              <a:spcBef>
                <a:spcPts val="1200"/>
              </a:spcBef>
            </a:pPr>
            <a:r>
              <a:rPr lang="en-GB" sz="1200" dirty="0">
                <a:solidFill>
                  <a:schemeClr val="dk1"/>
                </a:solidFill>
                <a:latin typeface="Montserrat"/>
                <a:ea typeface="Montserrat"/>
                <a:cs typeface="Montserrat"/>
                <a:sym typeface="Montserrat"/>
              </a:rPr>
              <a:t>Instagram (1 billion users)</a:t>
            </a:r>
          </a:p>
          <a:p>
            <a:pPr marL="171450" indent="-171450">
              <a:lnSpc>
                <a:spcPct val="150000"/>
              </a:lnSpc>
              <a:spcBef>
                <a:spcPts val="1200"/>
              </a:spcBef>
            </a:pPr>
            <a:r>
              <a:rPr lang="en-GB" sz="1200" dirty="0">
                <a:solidFill>
                  <a:schemeClr val="dk1"/>
                </a:solidFill>
                <a:latin typeface="Montserrat"/>
                <a:ea typeface="Montserrat"/>
                <a:cs typeface="Montserrat"/>
                <a:sym typeface="Montserrat"/>
              </a:rPr>
              <a:t>Twitter (396.5 million users) </a:t>
            </a:r>
          </a:p>
          <a:p>
            <a:pPr marL="171450" indent="-171450">
              <a:lnSpc>
                <a:spcPct val="150000"/>
              </a:lnSpc>
              <a:spcBef>
                <a:spcPts val="1200"/>
              </a:spcBef>
            </a:pPr>
            <a:r>
              <a:rPr lang="en-GB" sz="1200" dirty="0">
                <a:solidFill>
                  <a:schemeClr val="dk1"/>
                </a:solidFill>
                <a:latin typeface="Montserrat"/>
                <a:ea typeface="Montserrat"/>
                <a:cs typeface="Montserrat"/>
                <a:sym typeface="Montserrat"/>
              </a:rPr>
              <a:t>LinkedIn (690 million users)</a:t>
            </a:r>
          </a:p>
          <a:p>
            <a:pPr marL="0" indent="0">
              <a:lnSpc>
                <a:spcPct val="150000"/>
              </a:lnSpc>
              <a:spcBef>
                <a:spcPts val="1200"/>
              </a:spcBef>
              <a:buFont typeface="Arial"/>
              <a:buNone/>
            </a:pPr>
            <a:endParaRPr lang="en-GB" sz="1200" dirty="0">
              <a:solidFill>
                <a:schemeClr val="dk1"/>
              </a:solidFill>
              <a:highlight>
                <a:srgbClr val="FFFFFF"/>
              </a:highlight>
              <a:latin typeface="Montserrat"/>
              <a:ea typeface="Montserrat"/>
              <a:cs typeface="Montserrat"/>
              <a:sym typeface="Montserrat"/>
            </a:endParaRPr>
          </a:p>
        </p:txBody>
      </p:sp>
      <p:sp>
        <p:nvSpPr>
          <p:cNvPr id="7" name="Google Shape;79;p16">
            <a:extLst>
              <a:ext uri="{FF2B5EF4-FFF2-40B4-BE49-F238E27FC236}">
                <a16:creationId xmlns:a16="http://schemas.microsoft.com/office/drawing/2014/main" id="{27F7672C-85F9-074E-9423-D962B614560D}"/>
              </a:ext>
            </a:extLst>
          </p:cNvPr>
          <p:cNvSpPr txBox="1">
            <a:spLocks/>
          </p:cNvSpPr>
          <p:nvPr/>
        </p:nvSpPr>
        <p:spPr>
          <a:xfrm>
            <a:off x="4464229" y="1233165"/>
            <a:ext cx="4371011" cy="33034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50000"/>
              </a:lnSpc>
              <a:spcBef>
                <a:spcPts val="1200"/>
              </a:spcBef>
              <a:buNone/>
            </a:pPr>
            <a:endParaRPr lang="en-GB" sz="1200" dirty="0">
              <a:solidFill>
                <a:schemeClr val="dk1"/>
              </a:solidFill>
              <a:latin typeface="Montserrat"/>
              <a:ea typeface="Montserrat"/>
              <a:cs typeface="Montserrat"/>
              <a:sym typeface="Montserrat"/>
            </a:endParaRPr>
          </a:p>
          <a:p>
            <a:pPr marL="0" indent="0">
              <a:lnSpc>
                <a:spcPct val="150000"/>
              </a:lnSpc>
              <a:spcBef>
                <a:spcPts val="1200"/>
              </a:spcBef>
              <a:buNone/>
            </a:pPr>
            <a:endParaRPr lang="en-GB" sz="1200" dirty="0">
              <a:solidFill>
                <a:schemeClr val="dk1"/>
              </a:solidFill>
              <a:latin typeface="Montserrat"/>
              <a:ea typeface="Montserrat"/>
              <a:cs typeface="Montserrat"/>
              <a:sym typeface="Montserrat"/>
            </a:endParaRPr>
          </a:p>
          <a:p>
            <a:pPr marL="171450" indent="-171450">
              <a:lnSpc>
                <a:spcPct val="150000"/>
              </a:lnSpc>
              <a:spcBef>
                <a:spcPts val="1200"/>
              </a:spcBef>
            </a:pPr>
            <a:r>
              <a:rPr lang="en-GB" sz="1200" dirty="0" err="1">
                <a:solidFill>
                  <a:schemeClr val="dk1"/>
                </a:solidFill>
                <a:latin typeface="Montserrat"/>
                <a:ea typeface="Montserrat"/>
                <a:cs typeface="Montserrat"/>
                <a:sym typeface="Montserrat"/>
              </a:rPr>
              <a:t>TikTok</a:t>
            </a:r>
            <a:r>
              <a:rPr lang="en-GB" sz="1200" dirty="0">
                <a:solidFill>
                  <a:schemeClr val="dk1"/>
                </a:solidFill>
                <a:latin typeface="Montserrat"/>
                <a:ea typeface="Montserrat"/>
                <a:cs typeface="Montserrat"/>
                <a:sym typeface="Montserrat"/>
              </a:rPr>
              <a:t> (1 billion users)</a:t>
            </a:r>
          </a:p>
          <a:p>
            <a:pPr marL="171450" indent="-171450">
              <a:lnSpc>
                <a:spcPct val="150000"/>
              </a:lnSpc>
              <a:spcBef>
                <a:spcPts val="1200"/>
              </a:spcBef>
            </a:pPr>
            <a:r>
              <a:rPr lang="en-GB" sz="1200" dirty="0">
                <a:solidFill>
                  <a:schemeClr val="dk1"/>
                </a:solidFill>
                <a:latin typeface="Montserrat"/>
                <a:ea typeface="Montserrat"/>
                <a:cs typeface="Montserrat"/>
                <a:sym typeface="Montserrat"/>
              </a:rPr>
              <a:t>Pinterest (442 million users)</a:t>
            </a:r>
          </a:p>
          <a:p>
            <a:pPr marL="171450" indent="-171450">
              <a:lnSpc>
                <a:spcPct val="150000"/>
              </a:lnSpc>
              <a:spcBef>
                <a:spcPts val="1200"/>
              </a:spcBef>
            </a:pPr>
            <a:r>
              <a:rPr lang="en-GB" sz="1200" dirty="0">
                <a:solidFill>
                  <a:schemeClr val="dk1"/>
                </a:solidFill>
                <a:latin typeface="Montserrat"/>
                <a:ea typeface="Montserrat"/>
                <a:cs typeface="Montserrat"/>
                <a:sym typeface="Montserrat"/>
              </a:rPr>
              <a:t>YouTube (2.3 billion users)</a:t>
            </a:r>
          </a:p>
          <a:p>
            <a:pPr marL="171450" indent="-171450">
              <a:lnSpc>
                <a:spcPct val="150000"/>
              </a:lnSpc>
              <a:spcBef>
                <a:spcPts val="1200"/>
              </a:spcBef>
            </a:pPr>
            <a:r>
              <a:rPr lang="en-GB" sz="1200" dirty="0">
                <a:solidFill>
                  <a:schemeClr val="dk1"/>
                </a:solidFill>
                <a:latin typeface="Montserrat"/>
                <a:ea typeface="Montserrat"/>
                <a:cs typeface="Montserrat"/>
                <a:sym typeface="Montserrat"/>
              </a:rPr>
              <a:t>Snapchat (293 million users)</a:t>
            </a:r>
          </a:p>
          <a:p>
            <a:pPr marL="0" indent="0">
              <a:lnSpc>
                <a:spcPct val="150000"/>
              </a:lnSpc>
              <a:spcBef>
                <a:spcPts val="1200"/>
              </a:spcBef>
              <a:buFont typeface="Arial"/>
              <a:buNone/>
            </a:pPr>
            <a:endParaRPr lang="en-GB" sz="1200" dirty="0">
              <a:solidFill>
                <a:schemeClr val="dk1"/>
              </a:solidFill>
              <a:highlight>
                <a:srgbClr val="FFFFFF"/>
              </a:highlight>
              <a:latin typeface="Montserrat"/>
              <a:ea typeface="Montserrat"/>
              <a:cs typeface="Montserrat"/>
              <a:sym typeface="Montserrat"/>
            </a:endParaRPr>
          </a:p>
        </p:txBody>
      </p:sp>
    </p:spTree>
    <p:extLst>
      <p:ext uri="{BB962C8B-B14F-4D97-AF65-F5344CB8AC3E}">
        <p14:creationId xmlns:p14="http://schemas.microsoft.com/office/powerpoint/2010/main" val="2150765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lvl="0" algn="just">
              <a:lnSpc>
                <a:spcPct val="115000"/>
              </a:lnSpc>
              <a:spcBef>
                <a:spcPts val="1200"/>
              </a:spcBef>
              <a:spcAft>
                <a:spcPts val="1200"/>
              </a:spcAft>
            </a:pPr>
            <a:r>
              <a:rPr lang="en-GB" sz="800" b="1" dirty="0">
                <a:solidFill>
                  <a:srgbClr val="1E1C56"/>
                </a:solidFill>
                <a:latin typeface="Montserrat"/>
                <a:ea typeface="Montserrat"/>
                <a:cs typeface="Montserrat"/>
                <a:sym typeface="Montserrat"/>
              </a:rPr>
              <a:t>What is Social Media Marketing? </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p16">
            <a:extLst>
              <a:ext uri="{FF2B5EF4-FFF2-40B4-BE49-F238E27FC236}">
                <a16:creationId xmlns:a16="http://schemas.microsoft.com/office/drawing/2014/main" id="{399825FF-BCAB-C449-BC2C-21266265B80A}"/>
              </a:ext>
            </a:extLst>
          </p:cNvPr>
          <p:cNvSpPr txBox="1">
            <a:spLocks noGrp="1"/>
          </p:cNvSpPr>
          <p:nvPr>
            <p:ph type="body" idx="1"/>
          </p:nvPr>
        </p:nvSpPr>
        <p:spPr>
          <a:xfrm>
            <a:off x="506101" y="1778942"/>
            <a:ext cx="4065900" cy="2164883"/>
          </a:xfrm>
          <a:prstGeom prst="rect">
            <a:avLst/>
          </a:prstGeom>
        </p:spPr>
        <p:txBody>
          <a:bodyPr spcFirstLastPara="1" wrap="square" lIns="91425" tIns="91425" rIns="91425" bIns="91425" anchor="t" anchorCtr="0">
            <a:noAutofit/>
          </a:bodyPr>
          <a:lstStyle/>
          <a:p>
            <a:pPr marL="114300" lvl="0" indent="0">
              <a:buNone/>
            </a:pPr>
            <a:r>
              <a:rPr lang="en-GB" sz="1200" dirty="0">
                <a:solidFill>
                  <a:schemeClr val="dk1"/>
                </a:solidFill>
                <a:latin typeface="Montserrat"/>
                <a:ea typeface="Montserrat"/>
                <a:cs typeface="Montserrat"/>
                <a:sym typeface="Montserrat"/>
              </a:rPr>
              <a:t>If you’re a small business, social media offers a great opportunity to really make the most of your marketing activity. Here’s why: </a:t>
            </a:r>
          </a:p>
          <a:p>
            <a:pPr marL="114300" lvl="0" indent="0">
              <a:buNone/>
            </a:pPr>
            <a:endParaRPr lang="en-GB" sz="1200" dirty="0">
              <a:solidFill>
                <a:schemeClr val="dk1"/>
              </a:solidFill>
              <a:highlight>
                <a:srgbClr val="FFFFFF"/>
              </a:highlight>
              <a:latin typeface="Montserrat"/>
              <a:ea typeface="Montserrat"/>
              <a:cs typeface="Montserrat"/>
              <a:sym typeface="Montserrat"/>
            </a:endParaRPr>
          </a:p>
          <a:p>
            <a:pPr lvl="0">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It’s where your customers are</a:t>
            </a:r>
          </a:p>
          <a:p>
            <a:pPr lvl="0">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It’s efficient for your business</a:t>
            </a:r>
          </a:p>
          <a:p>
            <a:pPr lvl="0">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It helps you stand out from the crowd</a:t>
            </a:r>
          </a:p>
          <a:p>
            <a:pPr lvl="0">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It builds your business community</a:t>
            </a:r>
          </a:p>
          <a:p>
            <a:pPr lvl="0">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It allows you to be creative </a:t>
            </a:r>
          </a:p>
          <a:p>
            <a:pPr lvl="0">
              <a:buFont typeface="Arial" panose="020B0604020202020204" pitchFamily="34" charset="0"/>
              <a:buChar char="•"/>
            </a:pPr>
            <a:endParaRPr lang="en-GB" sz="1200" dirty="0">
              <a:solidFill>
                <a:schemeClr val="dk1"/>
              </a:solidFill>
              <a:highlight>
                <a:srgbClr val="FFFFFF"/>
              </a:highlight>
              <a:latin typeface="Montserrat"/>
              <a:ea typeface="Montserrat"/>
              <a:cs typeface="Montserrat"/>
              <a:sym typeface="Montserrat"/>
            </a:endParaRPr>
          </a:p>
        </p:txBody>
      </p:sp>
      <p:sp>
        <p:nvSpPr>
          <p:cNvPr id="12" name="Google Shape;79;p16">
            <a:extLst>
              <a:ext uri="{FF2B5EF4-FFF2-40B4-BE49-F238E27FC236}">
                <a16:creationId xmlns:a16="http://schemas.microsoft.com/office/drawing/2014/main" id="{D2D84AAB-9A27-CC44-9B69-E6E779674A0A}"/>
              </a:ext>
            </a:extLst>
          </p:cNvPr>
          <p:cNvSpPr txBox="1">
            <a:spLocks/>
          </p:cNvSpPr>
          <p:nvPr/>
        </p:nvSpPr>
        <p:spPr>
          <a:xfrm>
            <a:off x="569125" y="972111"/>
            <a:ext cx="4738166" cy="7086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just">
              <a:lnSpc>
                <a:spcPct val="150000"/>
              </a:lnSpc>
              <a:spcBef>
                <a:spcPts val="1200"/>
              </a:spcBef>
              <a:buFont typeface="Arial"/>
              <a:buNone/>
            </a:pPr>
            <a:r>
              <a:rPr lang="en-GB" sz="1500" dirty="0">
                <a:solidFill>
                  <a:srgbClr val="1E1C56"/>
                </a:solidFill>
                <a:latin typeface="Montserrat Black"/>
                <a:ea typeface="Montserrat Black"/>
                <a:cs typeface="Montserrat Black"/>
                <a:sym typeface="Montserrat Black"/>
              </a:rPr>
              <a:t>Why Should Invest Time in Social Media? </a:t>
            </a:r>
          </a:p>
        </p:txBody>
      </p:sp>
      <p:pic>
        <p:nvPicPr>
          <p:cNvPr id="3" name="Picture 2" descr="A picture containing application&#10;&#10;Description automatically generated">
            <a:extLst>
              <a:ext uri="{FF2B5EF4-FFF2-40B4-BE49-F238E27FC236}">
                <a16:creationId xmlns:a16="http://schemas.microsoft.com/office/drawing/2014/main" id="{5CB5DA1D-E94C-A74C-84C4-56713227A7BF}"/>
              </a:ext>
            </a:extLst>
          </p:cNvPr>
          <p:cNvPicPr>
            <a:picLocks noChangeAspect="1"/>
          </p:cNvPicPr>
          <p:nvPr/>
        </p:nvPicPr>
        <p:blipFill>
          <a:blip r:embed="rId4"/>
          <a:stretch>
            <a:fillRect/>
          </a:stretch>
        </p:blipFill>
        <p:spPr>
          <a:xfrm>
            <a:off x="4952010" y="1612081"/>
            <a:ext cx="3503731" cy="302196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lvl="0" algn="just">
              <a:lnSpc>
                <a:spcPct val="115000"/>
              </a:lnSpc>
              <a:spcBef>
                <a:spcPts val="1200"/>
              </a:spcBef>
              <a:spcAft>
                <a:spcPts val="1200"/>
              </a:spcAft>
            </a:pPr>
            <a:r>
              <a:rPr lang="en-GB" sz="800" b="1" dirty="0">
                <a:solidFill>
                  <a:srgbClr val="1E1C56"/>
                </a:solidFill>
                <a:latin typeface="Montserrat"/>
                <a:ea typeface="Montserrat"/>
                <a:cs typeface="Montserrat"/>
                <a:sym typeface="Montserrat"/>
              </a:rPr>
              <a:t>What is Social Media Marketing? </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9;p16">
            <a:extLst>
              <a:ext uri="{FF2B5EF4-FFF2-40B4-BE49-F238E27FC236}">
                <a16:creationId xmlns:a16="http://schemas.microsoft.com/office/drawing/2014/main" id="{D2D84AAB-9A27-CC44-9B69-E6E779674A0A}"/>
              </a:ext>
            </a:extLst>
          </p:cNvPr>
          <p:cNvSpPr txBox="1">
            <a:spLocks/>
          </p:cNvSpPr>
          <p:nvPr/>
        </p:nvSpPr>
        <p:spPr>
          <a:xfrm>
            <a:off x="569124" y="972111"/>
            <a:ext cx="5016427" cy="7086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just">
              <a:lnSpc>
                <a:spcPct val="150000"/>
              </a:lnSpc>
              <a:spcBef>
                <a:spcPts val="1200"/>
              </a:spcBef>
              <a:buFont typeface="Arial"/>
              <a:buNone/>
            </a:pPr>
            <a:r>
              <a:rPr lang="en-GB" sz="1500" dirty="0">
                <a:solidFill>
                  <a:srgbClr val="1E1C56"/>
                </a:solidFill>
                <a:latin typeface="Montserrat Black"/>
                <a:ea typeface="Montserrat Black"/>
                <a:cs typeface="Montserrat Black"/>
                <a:sym typeface="Montserrat Black"/>
              </a:rPr>
              <a:t>The 4 Core Pillars of Social Media Marketing</a:t>
            </a:r>
          </a:p>
        </p:txBody>
      </p:sp>
      <p:pic>
        <p:nvPicPr>
          <p:cNvPr id="6" name="Picture 5" descr="A picture containing icon&#10;&#10;Description automatically generated">
            <a:extLst>
              <a:ext uri="{FF2B5EF4-FFF2-40B4-BE49-F238E27FC236}">
                <a16:creationId xmlns:a16="http://schemas.microsoft.com/office/drawing/2014/main" id="{0C1CE873-CF42-9243-B564-899C8A5FBDA1}"/>
              </a:ext>
            </a:extLst>
          </p:cNvPr>
          <p:cNvPicPr>
            <a:picLocks noChangeAspect="1"/>
          </p:cNvPicPr>
          <p:nvPr/>
        </p:nvPicPr>
        <p:blipFill>
          <a:blip r:embed="rId4"/>
          <a:stretch>
            <a:fillRect/>
          </a:stretch>
        </p:blipFill>
        <p:spPr>
          <a:xfrm>
            <a:off x="284562" y="1965051"/>
            <a:ext cx="8574876" cy="1716972"/>
          </a:xfrm>
          <a:prstGeom prst="rect">
            <a:avLst/>
          </a:prstGeom>
        </p:spPr>
      </p:pic>
    </p:spTree>
    <p:extLst>
      <p:ext uri="{BB962C8B-B14F-4D97-AF65-F5344CB8AC3E}">
        <p14:creationId xmlns:p14="http://schemas.microsoft.com/office/powerpoint/2010/main" val="33953928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3510</TotalTime>
  <Words>1789</Words>
  <Application>Microsoft Macintosh PowerPoint</Application>
  <PresentationFormat>On-screen Show (16:9)</PresentationFormat>
  <Paragraphs>247</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Montserrat SemiBold</vt:lpstr>
      <vt:lpstr>Times New Roman</vt:lpstr>
      <vt:lpstr>Montserrat Black</vt:lpstr>
      <vt:lpstr>Montserrat</vt:lpstr>
      <vt:lpstr>Calibri</vt:lpstr>
      <vt:lpstr>Arial</vt:lpstr>
      <vt:lpstr>Simple Light</vt:lpstr>
      <vt:lpstr>Social Media: An Introduction &amp; What’s New in 2022</vt:lpstr>
      <vt:lpstr>Welcome!</vt:lpstr>
      <vt:lpstr>PowerPoint Presentation</vt:lpstr>
      <vt:lpstr>What will we cover?</vt:lpstr>
      <vt:lpstr>What is  Social Media Marketing?</vt:lpstr>
      <vt:lpstr>What is Social Media Marketing? </vt:lpstr>
      <vt:lpstr>What is Social Media Marketing? </vt:lpstr>
      <vt:lpstr>What is Social Media Marketing? </vt:lpstr>
      <vt:lpstr>What is Social Media Marketing? </vt:lpstr>
      <vt:lpstr>What is Social Media Marketing? </vt:lpstr>
      <vt:lpstr>What is Social Media Marketing? </vt:lpstr>
      <vt:lpstr>What is Social Media Marketing? </vt:lpstr>
      <vt:lpstr>What is Social Media Marketing? </vt:lpstr>
      <vt:lpstr>Best Practice &amp; Key Features</vt:lpstr>
      <vt:lpstr>Facebook Best Practices &amp; Key Features </vt:lpstr>
      <vt:lpstr>Instagram Best Practices &amp; Key Features </vt:lpstr>
      <vt:lpstr>Twitter Best Practices &amp; Key Features </vt:lpstr>
      <vt:lpstr>LinkedIn Best Practices &amp; Key Features </vt:lpstr>
      <vt:lpstr>Developing a Social Content Strategy</vt:lpstr>
      <vt:lpstr>Developing a Social Content Strategy</vt:lpstr>
      <vt:lpstr>Developing a Social Content Strategy</vt:lpstr>
      <vt:lpstr>Developing a Social Content Strategy</vt:lpstr>
      <vt:lpstr>Developing a Social Content Strategy</vt:lpstr>
      <vt:lpstr>Developing a Social Content Strategy</vt:lpstr>
      <vt:lpstr>Developing a Social Content Strategy</vt:lpstr>
      <vt:lpstr>Developing a Social Content Strategy</vt:lpstr>
      <vt:lpstr>Key Tools for Social Media</vt:lpstr>
      <vt:lpstr>Key Tools for Social Media</vt:lpstr>
      <vt:lpstr>Future Opportunities</vt:lpstr>
      <vt:lpstr>Future Opportunities</vt:lpstr>
      <vt:lpstr>Key Takeaways</vt:lpstr>
      <vt:lpstr>Key Takeaways</vt:lpstr>
      <vt:lpstr>Final Q&amp;A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Belfast Coffee Roasters</dc:title>
  <cp:lastModifiedBy>Daryl Conway</cp:lastModifiedBy>
  <cp:revision>141</cp:revision>
  <dcterms:modified xsi:type="dcterms:W3CDTF">2022-02-18T09:39:07Z</dcterms:modified>
</cp:coreProperties>
</file>